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63" r:id="rId6"/>
    <p:sldId id="264" r:id="rId7"/>
    <p:sldId id="262" r:id="rId8"/>
    <p:sldId id="259" r:id="rId9"/>
    <p:sldId id="265" r:id="rId10"/>
    <p:sldId id="260" r:id="rId11"/>
    <p:sldId id="271" r:id="rId12"/>
    <p:sldId id="267" r:id="rId13"/>
    <p:sldId id="273" r:id="rId14"/>
    <p:sldId id="274" r:id="rId15"/>
    <p:sldId id="272" r:id="rId16"/>
    <p:sldId id="268" r:id="rId17"/>
    <p:sldId id="269" r:id="rId18"/>
    <p:sldId id="266" r:id="rId19"/>
    <p:sldId id="270"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07" autoAdjust="0"/>
    <p:restoredTop sz="95487" autoAdjust="0"/>
  </p:normalViewPr>
  <p:slideViewPr>
    <p:cSldViewPr>
      <p:cViewPr>
        <p:scale>
          <a:sx n="50" d="100"/>
          <a:sy n="50" d="100"/>
        </p:scale>
        <p:origin x="-1133"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15/03/2013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O" dirty="0" smtClean="0"/>
              <a:t>Tema N°6. </a:t>
            </a:r>
            <a:r>
              <a:rPr lang="es-CO" dirty="0" smtClean="0">
                <a:solidFill>
                  <a:srgbClr val="002060"/>
                </a:solidFill>
                <a:latin typeface="Eras Demi ITC" pitchFamily="34" charset="0"/>
              </a:rPr>
              <a:t>La virgen María </a:t>
            </a:r>
            <a:r>
              <a:rPr lang="es-CO" dirty="0">
                <a:solidFill>
                  <a:srgbClr val="002060"/>
                </a:solidFill>
                <a:latin typeface="Eras Demi ITC" pitchFamily="34" charset="0"/>
              </a:rPr>
              <a:t>era una mujer de </a:t>
            </a:r>
            <a:r>
              <a:rPr lang="es-CO" dirty="0" smtClean="0">
                <a:solidFill>
                  <a:srgbClr val="002060"/>
                </a:solidFill>
                <a:latin typeface="Eras Demi ITC" pitchFamily="34" charset="0"/>
              </a:rPr>
              <a:t>oración.</a:t>
            </a:r>
            <a:endParaRPr lang="es-CO" dirty="0">
              <a:solidFill>
                <a:srgbClr val="002060"/>
              </a:solidFill>
              <a:latin typeface="Eras Demi ITC" pitchFamily="34" charset="0"/>
            </a:endParaRPr>
          </a:p>
        </p:txBody>
      </p:sp>
      <p:sp>
        <p:nvSpPr>
          <p:cNvPr id="3" name="2 Subtítulo"/>
          <p:cNvSpPr>
            <a:spLocks noGrp="1"/>
          </p:cNvSpPr>
          <p:nvPr>
            <p:ph type="subTitle" idx="1"/>
          </p:nvPr>
        </p:nvSpPr>
        <p:spPr>
          <a:xfrm>
            <a:off x="827584" y="3933056"/>
            <a:ext cx="2808312" cy="2304256"/>
          </a:xfrm>
        </p:spPr>
        <p:txBody>
          <a:bodyPr>
            <a:normAutofit/>
          </a:bodyPr>
          <a:lstStyle/>
          <a:p>
            <a:r>
              <a:rPr lang="es-CO" sz="4000" dirty="0" smtClean="0">
                <a:solidFill>
                  <a:srgbClr val="FF0000"/>
                </a:solidFill>
              </a:rPr>
              <a:t>Texto base:</a:t>
            </a:r>
          </a:p>
          <a:p>
            <a:r>
              <a:rPr lang="es-CO" sz="4000" dirty="0" smtClean="0">
                <a:solidFill>
                  <a:srgbClr val="FF0000"/>
                </a:solidFill>
              </a:rPr>
              <a:t>Hechos </a:t>
            </a:r>
            <a:r>
              <a:rPr lang="es-CO" sz="4000" dirty="0">
                <a:solidFill>
                  <a:srgbClr val="FF0000"/>
                </a:solidFill>
              </a:rPr>
              <a:t>1:12-14</a:t>
            </a:r>
          </a:p>
        </p:txBody>
      </p:sp>
      <p:sp>
        <p:nvSpPr>
          <p:cNvPr id="4" name="3 Rectángulo redondeado"/>
          <p:cNvSpPr/>
          <p:nvPr/>
        </p:nvSpPr>
        <p:spPr>
          <a:xfrm>
            <a:off x="251520" y="620688"/>
            <a:ext cx="8640960" cy="122413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a:solidFill>
                  <a:srgbClr val="002060"/>
                </a:solidFill>
                <a:latin typeface="Gloucester MT Extra Condensed" pitchFamily="18" charset="0"/>
              </a:rPr>
              <a:t>SIETE  MENSAJES  SOBRE  LA  VIRGEN  MARÍA</a:t>
            </a:r>
          </a:p>
        </p:txBody>
      </p:sp>
      <p:pic>
        <p:nvPicPr>
          <p:cNvPr id="5" name="Picture 2" descr="http://t1.gstatic.com/images?q=tbn:ANd9GcTA6VJeQ9VB5Hy3dVOOgiVZqU0BPrWCh33oiG5a0ZcTv1W4ZpD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3645024"/>
            <a:ext cx="4248472"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13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3168352"/>
          </a:xfrm>
          <a:solidFill>
            <a:schemeClr val="accent5">
              <a:lumMod val="20000"/>
              <a:lumOff val="80000"/>
            </a:schemeClr>
          </a:solidFill>
        </p:spPr>
        <p:txBody>
          <a:bodyPr>
            <a:normAutofit lnSpcReduction="10000"/>
          </a:bodyPr>
          <a:lstStyle/>
          <a:p>
            <a:pPr marL="0" indent="0">
              <a:buNone/>
            </a:pPr>
            <a:r>
              <a:rPr lang="es-CO" dirty="0" smtClean="0"/>
              <a:t>Entonces </a:t>
            </a:r>
            <a:r>
              <a:rPr lang="es-CO" dirty="0"/>
              <a:t>volvieron a Jerusalén desde el monte que se llama del Olivar, el cual está cerca de Jerusalén, camino de un día de reposo. </a:t>
            </a:r>
            <a:r>
              <a:rPr lang="es-CO" b="1" baseline="30000" dirty="0" smtClean="0"/>
              <a:t>13 </a:t>
            </a:r>
            <a:r>
              <a:rPr lang="es-CO" dirty="0"/>
              <a:t>Y entrados, subieron al aposento alto, donde moraban Pedro y Jacobo, Juan, Andrés, Felipe, Tomás, Bartolomé, Mateo, Jacobo hijo de Alfeo, Simón el Zelote y Judas hermano de Jacobo. </a:t>
            </a:r>
          </a:p>
        </p:txBody>
      </p:sp>
      <p:sp>
        <p:nvSpPr>
          <p:cNvPr id="4" name="3 Rectángulo"/>
          <p:cNvSpPr/>
          <p:nvPr/>
        </p:nvSpPr>
        <p:spPr>
          <a:xfrm>
            <a:off x="323528" y="4149080"/>
            <a:ext cx="4572000" cy="2246769"/>
          </a:xfrm>
          <a:prstGeom prst="rect">
            <a:avLst/>
          </a:prstGeom>
          <a:solidFill>
            <a:schemeClr val="accent5">
              <a:lumMod val="20000"/>
              <a:lumOff val="80000"/>
            </a:schemeClr>
          </a:solidFill>
        </p:spPr>
        <p:txBody>
          <a:bodyPr>
            <a:spAutoFit/>
          </a:bodyPr>
          <a:lstStyle/>
          <a:p>
            <a:pPr algn="ctr"/>
            <a:r>
              <a:rPr lang="es-CO" sz="2800" b="1" baseline="30000" dirty="0"/>
              <a:t>14 </a:t>
            </a:r>
            <a:r>
              <a:rPr lang="es-CO" sz="2800" i="1" dirty="0"/>
              <a:t>Todos éstos perseveraban unánimes en oración y ruego, con las mujeres,</a:t>
            </a:r>
            <a:r>
              <a:rPr lang="es-CO" sz="2800" i="1" u="sng" dirty="0"/>
              <a:t> y con María la madre de Jesús,</a:t>
            </a:r>
            <a:r>
              <a:rPr lang="es-CO" sz="2800" i="1" dirty="0"/>
              <a:t> y con sus hermanos</a:t>
            </a:r>
            <a:r>
              <a:rPr lang="es-CO" sz="2800" dirty="0"/>
              <a:t>.</a:t>
            </a:r>
          </a:p>
        </p:txBody>
      </p:sp>
      <p:pic>
        <p:nvPicPr>
          <p:cNvPr id="1026" name="Picture 2" descr="http://t1.gstatic.com/images?q=tbn:ANd9GcSX2rCmoBAm50ghlKy_VqWM-sOhelJDZhZzeATc8uGNk4AE3xNJ_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4149080"/>
            <a:ext cx="2880320"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40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heel(1)">
                                      <p:cBhvr>
                                        <p:cTn id="12"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3600" b="1" i="1" dirty="0" smtClean="0">
                <a:latin typeface="Agency FB" pitchFamily="34" charset="0"/>
              </a:rPr>
              <a:t>¿Qué estaba haciendo María cuando el ángel la visitó?</a:t>
            </a:r>
            <a:endParaRPr lang="es-CO" sz="3600" b="1" i="1" dirty="0">
              <a:latin typeface="Agency FB" pitchFamily="34" charset="0"/>
            </a:endParaRPr>
          </a:p>
        </p:txBody>
      </p:sp>
      <p:sp>
        <p:nvSpPr>
          <p:cNvPr id="3" name="2 Marcador de contenido"/>
          <p:cNvSpPr>
            <a:spLocks noGrp="1"/>
          </p:cNvSpPr>
          <p:nvPr>
            <p:ph idx="1"/>
          </p:nvPr>
        </p:nvSpPr>
        <p:spPr>
          <a:xfrm>
            <a:off x="179512" y="1600200"/>
            <a:ext cx="8712968" cy="5069160"/>
          </a:xfrm>
        </p:spPr>
        <p:txBody>
          <a:bodyPr>
            <a:normAutofit fontScale="92500" lnSpcReduction="10000"/>
          </a:bodyPr>
          <a:lstStyle/>
          <a:p>
            <a:pPr marL="0" indent="0" algn="ctr">
              <a:buNone/>
            </a:pPr>
            <a:r>
              <a:rPr lang="es-CO" dirty="0" smtClean="0">
                <a:solidFill>
                  <a:srgbClr val="FF0000"/>
                </a:solidFill>
              </a:rPr>
              <a:t>Lucas 1:28.</a:t>
            </a:r>
            <a:r>
              <a:rPr lang="es-CO" dirty="0" smtClean="0"/>
              <a:t> Y </a:t>
            </a:r>
            <a:r>
              <a:rPr lang="es-CO" dirty="0"/>
              <a:t>entrando el ángel en donde ella </a:t>
            </a:r>
            <a:r>
              <a:rPr lang="es-CO" dirty="0" smtClean="0"/>
              <a:t>estaba. Pero no da más detalles. </a:t>
            </a:r>
          </a:p>
          <a:p>
            <a:pPr marL="0" indent="0" algn="ctr">
              <a:buNone/>
            </a:pPr>
            <a:endParaRPr lang="es-CO" dirty="0" smtClean="0"/>
          </a:p>
          <a:p>
            <a:pPr marL="0" indent="0" algn="ctr">
              <a:buNone/>
            </a:pPr>
            <a:r>
              <a:rPr lang="es-CO" dirty="0" smtClean="0"/>
              <a:t>El apóstol Pablo dice dirigiéndose a los creyentes: «Orad sin </a:t>
            </a:r>
            <a:r>
              <a:rPr lang="es-CO" dirty="0"/>
              <a:t>c</a:t>
            </a:r>
            <a:r>
              <a:rPr lang="es-CO" dirty="0" smtClean="0"/>
              <a:t>esar» </a:t>
            </a:r>
          </a:p>
          <a:p>
            <a:pPr marL="0" indent="0" algn="ctr">
              <a:buNone/>
            </a:pPr>
            <a:r>
              <a:rPr lang="es-CO" dirty="0" smtClean="0">
                <a:solidFill>
                  <a:srgbClr val="FF0000"/>
                </a:solidFill>
              </a:rPr>
              <a:t>(1 Tes.5:17)</a:t>
            </a:r>
            <a:r>
              <a:rPr lang="es-CO" dirty="0" smtClean="0"/>
              <a:t>. </a:t>
            </a:r>
          </a:p>
          <a:p>
            <a:pPr marL="0" indent="0" algn="ctr">
              <a:buNone/>
            </a:pPr>
            <a:r>
              <a:rPr lang="es-CO" dirty="0">
                <a:solidFill>
                  <a:srgbClr val="FF0000"/>
                </a:solidFill>
              </a:rPr>
              <a:t>L</a:t>
            </a:r>
            <a:r>
              <a:rPr lang="es-CO" dirty="0" smtClean="0">
                <a:solidFill>
                  <a:srgbClr val="FF0000"/>
                </a:solidFill>
              </a:rPr>
              <a:t>a biblia no nos dice específicamente que estaba haciendo la virgen María cuando el ángel Gabriel la visito, pero por el contexto podemos deducir que ella estaba como siempre lo hacía, pensando en las cosas de Dios; en la promesa del Salvador o estaba orando. </a:t>
            </a:r>
            <a:endParaRPr lang="es-CO" dirty="0">
              <a:solidFill>
                <a:srgbClr val="FF0000"/>
              </a:solidFill>
            </a:endParaRPr>
          </a:p>
        </p:txBody>
      </p:sp>
    </p:spTree>
    <p:extLst>
      <p:ext uri="{BB962C8B-B14F-4D97-AF65-F5344CB8AC3E}">
        <p14:creationId xmlns:p14="http://schemas.microsoft.com/office/powerpoint/2010/main" val="291417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b="1" i="1" dirty="0" smtClean="0">
                <a:solidFill>
                  <a:srgbClr val="FF0000"/>
                </a:solidFill>
                <a:latin typeface="Agency FB" pitchFamily="34" charset="0"/>
              </a:rPr>
              <a:t>¿Qué estaba haciendo María más de treinta y cuatro años después?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036712"/>
          </a:xfrm>
        </p:spPr>
        <p:txBody>
          <a:bodyPr>
            <a:normAutofit lnSpcReduction="10000"/>
          </a:bodyPr>
          <a:lstStyle/>
          <a:p>
            <a:pPr marL="0" indent="0" algn="ctr">
              <a:buNone/>
            </a:pPr>
            <a:r>
              <a:rPr lang="es-CO" b="1" dirty="0" smtClean="0"/>
              <a:t>Veamos la actitud de María junto con otros «amigos y amigas» de Jesús.</a:t>
            </a:r>
            <a:r>
              <a:rPr lang="es-CO" dirty="0" smtClean="0"/>
              <a:t> </a:t>
            </a:r>
            <a:endParaRPr lang="es-CO" dirty="0"/>
          </a:p>
        </p:txBody>
      </p:sp>
      <p:sp>
        <p:nvSpPr>
          <p:cNvPr id="4" name="3 Rectángulo"/>
          <p:cNvSpPr/>
          <p:nvPr/>
        </p:nvSpPr>
        <p:spPr>
          <a:xfrm>
            <a:off x="179512" y="2780928"/>
            <a:ext cx="5883002" cy="1938992"/>
          </a:xfrm>
          <a:prstGeom prst="rect">
            <a:avLst/>
          </a:prstGeom>
        </p:spPr>
        <p:txBody>
          <a:bodyPr wrap="square">
            <a:spAutoFit/>
          </a:bodyPr>
          <a:lstStyle/>
          <a:p>
            <a:r>
              <a:rPr lang="es-CO" sz="2400" dirty="0"/>
              <a:t>Los discípulos se alejaron de la cruz profundamente tristes y completamente frustrados.  Después de cada aparición del Maestro resucitado, quedaban perplejos aunque esperanzados</a:t>
            </a:r>
            <a:r>
              <a:rPr lang="es-CO" sz="2400" dirty="0" smtClean="0"/>
              <a:t>. </a:t>
            </a:r>
            <a:endParaRPr lang="es-CO" sz="2400" dirty="0"/>
          </a:p>
        </p:txBody>
      </p:sp>
      <p:sp>
        <p:nvSpPr>
          <p:cNvPr id="5" name="4 Rectángulo"/>
          <p:cNvSpPr/>
          <p:nvPr/>
        </p:nvSpPr>
        <p:spPr>
          <a:xfrm>
            <a:off x="3291136" y="4719920"/>
            <a:ext cx="5636840" cy="1815882"/>
          </a:xfrm>
          <a:prstGeom prst="rect">
            <a:avLst/>
          </a:prstGeom>
        </p:spPr>
        <p:txBody>
          <a:bodyPr wrap="square">
            <a:spAutoFit/>
          </a:bodyPr>
          <a:lstStyle/>
          <a:p>
            <a:r>
              <a:rPr lang="es-CO" sz="2800" dirty="0"/>
              <a:t>Sin embargo, ahora, después de haber visto que su Señor ascendía al cielo, volvieron con gozo y con la firme seguridad de que </a:t>
            </a:r>
            <a:r>
              <a:rPr lang="es-CO" sz="2800" dirty="0" smtClean="0"/>
              <a:t>volvería.</a:t>
            </a:r>
            <a:endParaRPr lang="es-CO" sz="2800" dirty="0"/>
          </a:p>
        </p:txBody>
      </p:sp>
      <p:pic>
        <p:nvPicPr>
          <p:cNvPr id="1026" name="Picture 2" descr="http://1.bp.blogspot.com/_RsyKBL2MDYk/SdvfVMLvW3I/AAAAAAAAGbg/9fSrJKtySPM/s400/Sepultura+de+Jesus+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2514" y="2636912"/>
            <a:ext cx="2876550" cy="19434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corazones.org/z_imagenes/biblia_temas/nuevo_testamento/ascenc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725144"/>
            <a:ext cx="2895600" cy="192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329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1)">
                                      <p:cBhvr>
                                        <p:cTn id="25" dur="20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p:cTn id="30" dur="1000" fill="hold"/>
                                        <p:tgtEl>
                                          <p:spTgt spid="1026"/>
                                        </p:tgtEl>
                                        <p:attrNameLst>
                                          <p:attrName>ppt_w</p:attrName>
                                        </p:attrNameLst>
                                      </p:cBhvr>
                                      <p:tavLst>
                                        <p:tav tm="0">
                                          <p:val>
                                            <p:fltVal val="0"/>
                                          </p:val>
                                        </p:tav>
                                        <p:tav tm="100000">
                                          <p:val>
                                            <p:strVal val="#ppt_w"/>
                                          </p:val>
                                        </p:tav>
                                      </p:tavLst>
                                    </p:anim>
                                    <p:anim calcmode="lin" valueType="num">
                                      <p:cBhvr>
                                        <p:cTn id="31" dur="1000" fill="hold"/>
                                        <p:tgtEl>
                                          <p:spTgt spid="1026"/>
                                        </p:tgtEl>
                                        <p:attrNameLst>
                                          <p:attrName>ppt_h</p:attrName>
                                        </p:attrNameLst>
                                      </p:cBhvr>
                                      <p:tavLst>
                                        <p:tav tm="0">
                                          <p:val>
                                            <p:fltVal val="0"/>
                                          </p:val>
                                        </p:tav>
                                        <p:tav tm="100000">
                                          <p:val>
                                            <p:strVal val="#ppt_h"/>
                                          </p:val>
                                        </p:tav>
                                      </p:tavLst>
                                    </p:anim>
                                    <p:anim calcmode="lin" valueType="num">
                                      <p:cBhvr>
                                        <p:cTn id="32" dur="1000" fill="hold"/>
                                        <p:tgtEl>
                                          <p:spTgt spid="1026"/>
                                        </p:tgtEl>
                                        <p:attrNameLst>
                                          <p:attrName>style.rotation</p:attrName>
                                        </p:attrNameLst>
                                      </p:cBhvr>
                                      <p:tavLst>
                                        <p:tav tm="0">
                                          <p:val>
                                            <p:fltVal val="90"/>
                                          </p:val>
                                        </p:tav>
                                        <p:tav tm="100000">
                                          <p:val>
                                            <p:fltVal val="0"/>
                                          </p:val>
                                        </p:tav>
                                      </p:tavLst>
                                    </p:anim>
                                    <p:animEffect transition="in" filter="fade">
                                      <p:cBhvr>
                                        <p:cTn id="33" dur="1000"/>
                                        <p:tgtEl>
                                          <p:spTgt spid="1026"/>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1000" fill="hold"/>
                                        <p:tgtEl>
                                          <p:spTgt spid="5"/>
                                        </p:tgtEl>
                                        <p:attrNameLst>
                                          <p:attrName>ppt_w</p:attrName>
                                        </p:attrNameLst>
                                      </p:cBhvr>
                                      <p:tavLst>
                                        <p:tav tm="0">
                                          <p:val>
                                            <p:fltVal val="0"/>
                                          </p:val>
                                        </p:tav>
                                        <p:tav tm="100000">
                                          <p:val>
                                            <p:strVal val="#ppt_w"/>
                                          </p:val>
                                        </p:tav>
                                      </p:tavLst>
                                    </p:anim>
                                    <p:anim calcmode="lin" valueType="num">
                                      <p:cBhvr>
                                        <p:cTn id="39" dur="1000" fill="hold"/>
                                        <p:tgtEl>
                                          <p:spTgt spid="5"/>
                                        </p:tgtEl>
                                        <p:attrNameLst>
                                          <p:attrName>ppt_h</p:attrName>
                                        </p:attrNameLst>
                                      </p:cBhvr>
                                      <p:tavLst>
                                        <p:tav tm="0">
                                          <p:val>
                                            <p:fltVal val="0"/>
                                          </p:val>
                                        </p:tav>
                                        <p:tav tm="100000">
                                          <p:val>
                                            <p:strVal val="#ppt_h"/>
                                          </p:val>
                                        </p:tav>
                                      </p:tavLst>
                                    </p:anim>
                                    <p:anim calcmode="lin" valueType="num">
                                      <p:cBhvr>
                                        <p:cTn id="40" dur="1000" fill="hold"/>
                                        <p:tgtEl>
                                          <p:spTgt spid="5"/>
                                        </p:tgtEl>
                                        <p:attrNameLst>
                                          <p:attrName>style.rotation</p:attrName>
                                        </p:attrNameLst>
                                      </p:cBhvr>
                                      <p:tavLst>
                                        <p:tav tm="0">
                                          <p:val>
                                            <p:fltVal val="90"/>
                                          </p:val>
                                        </p:tav>
                                        <p:tav tm="100000">
                                          <p:val>
                                            <p:fltVal val="0"/>
                                          </p:val>
                                        </p:tav>
                                      </p:tavLst>
                                    </p:anim>
                                    <p:animEffect transition="in" filter="fade">
                                      <p:cBhvr>
                                        <p:cTn id="41" dur="10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nodeType="clickEffect">
                                  <p:stCondLst>
                                    <p:cond delay="0"/>
                                  </p:stCondLst>
                                  <p:childTnLst>
                                    <p:set>
                                      <p:cBhvr>
                                        <p:cTn id="45" dur="1" fill="hold">
                                          <p:stCondLst>
                                            <p:cond delay="0"/>
                                          </p:stCondLst>
                                        </p:cTn>
                                        <p:tgtEl>
                                          <p:spTgt spid="1028"/>
                                        </p:tgtEl>
                                        <p:attrNameLst>
                                          <p:attrName>style.visibility</p:attrName>
                                        </p:attrNameLst>
                                      </p:cBhvr>
                                      <p:to>
                                        <p:strVal val="visible"/>
                                      </p:to>
                                    </p:set>
                                    <p:animEffect transition="in" filter="wheel(1)">
                                      <p:cBhvr>
                                        <p:cTn id="46"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2483768" cy="6323736"/>
          </a:xfrm>
          <a:blipFill>
            <a:blip r:embed="rId2"/>
            <a:tile tx="0" ty="0" sx="100000" sy="100000" flip="none" algn="tl"/>
          </a:blipFill>
        </p:spPr>
        <p:txBody>
          <a:bodyPr>
            <a:noAutofit/>
          </a:bodyPr>
          <a:lstStyle/>
          <a:p>
            <a:pPr marL="0" indent="0" algn="ctr">
              <a:buNone/>
            </a:pPr>
            <a:endParaRPr lang="es-CO" dirty="0" smtClean="0"/>
          </a:p>
          <a:p>
            <a:pPr marL="0" indent="0" algn="ctr">
              <a:buNone/>
            </a:pPr>
            <a:r>
              <a:rPr lang="es-CO" dirty="0" smtClean="0"/>
              <a:t>El </a:t>
            </a:r>
            <a:r>
              <a:rPr lang="es-CO" dirty="0"/>
              <a:t>lugar de la </a:t>
            </a:r>
            <a:r>
              <a:rPr lang="es-CO" dirty="0" smtClean="0"/>
              <a:t>ascensión es el </a:t>
            </a:r>
            <a:r>
              <a:rPr lang="es-CO" dirty="0"/>
              <a:t>monte de los </a:t>
            </a:r>
            <a:r>
              <a:rPr lang="es-CO" dirty="0" smtClean="0"/>
              <a:t>Olivos que </a:t>
            </a:r>
            <a:r>
              <a:rPr lang="es-CO" dirty="0"/>
              <a:t>está al este de Jerusalén, aproximadamente a mitad de camino a </a:t>
            </a:r>
            <a:r>
              <a:rPr lang="es-CO" dirty="0" smtClean="0"/>
              <a:t>Betania</a:t>
            </a:r>
            <a:endParaRPr lang="es-CO" dirty="0"/>
          </a:p>
        </p:txBody>
      </p:sp>
      <p:pic>
        <p:nvPicPr>
          <p:cNvPr id="2050" name="Picture 2" descr="http://www.mercaba.org/FICHAS/upsa/map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188640"/>
            <a:ext cx="6480720" cy="6467752"/>
          </a:xfrm>
          <a:prstGeom prst="rect">
            <a:avLst/>
          </a:prstGeom>
          <a:noFill/>
          <a:extLst>
            <a:ext uri="{909E8E84-426E-40DD-AFC4-6F175D3DCCD1}">
              <a14:hiddenFill xmlns:a14="http://schemas.microsoft.com/office/drawing/2010/main">
                <a:solidFill>
                  <a:srgbClr val="FFFFFF"/>
                </a:solidFill>
              </a14:hiddenFill>
            </a:ext>
          </a:extLst>
        </p:spPr>
      </p:pic>
      <p:sp>
        <p:nvSpPr>
          <p:cNvPr id="4" name="3 Flecha derecha"/>
          <p:cNvSpPr/>
          <p:nvPr/>
        </p:nvSpPr>
        <p:spPr>
          <a:xfrm rot="18498659">
            <a:off x="4262481" y="4716858"/>
            <a:ext cx="2478932" cy="10154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Mas o menos aquí.</a:t>
            </a:r>
            <a:endParaRPr lang="es-CO" dirty="0"/>
          </a:p>
        </p:txBody>
      </p:sp>
    </p:spTree>
    <p:extLst>
      <p:ext uri="{BB962C8B-B14F-4D97-AF65-F5344CB8AC3E}">
        <p14:creationId xmlns:p14="http://schemas.microsoft.com/office/powerpoint/2010/main" val="4022611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896544" cy="6336704"/>
          </a:xfrm>
        </p:spPr>
        <p:txBody>
          <a:bodyPr>
            <a:normAutofit fontScale="92500" lnSpcReduction="10000"/>
          </a:bodyPr>
          <a:lstStyle/>
          <a:p>
            <a:pPr marL="0" indent="0" algn="ctr">
              <a:buNone/>
            </a:pPr>
            <a:r>
              <a:rPr lang="es-CO" dirty="0"/>
              <a:t>Betania queda a unos </a:t>
            </a:r>
            <a:r>
              <a:rPr lang="es-CO" dirty="0" smtClean="0"/>
              <a:t>3 </a:t>
            </a:r>
            <a:r>
              <a:rPr lang="es-CO" dirty="0"/>
              <a:t>km de Jerusalén </a:t>
            </a:r>
            <a:r>
              <a:rPr lang="es-CO" dirty="0" smtClean="0"/>
              <a:t>Lea </a:t>
            </a:r>
            <a:r>
              <a:rPr lang="es-CO" dirty="0" smtClean="0">
                <a:solidFill>
                  <a:srgbClr val="FF0000"/>
                </a:solidFill>
              </a:rPr>
              <a:t>(1Juan </a:t>
            </a:r>
            <a:r>
              <a:rPr lang="es-CO" dirty="0">
                <a:solidFill>
                  <a:srgbClr val="FF0000"/>
                </a:solidFill>
              </a:rPr>
              <a:t>11:18)</a:t>
            </a:r>
            <a:r>
              <a:rPr lang="es-CO" dirty="0"/>
              <a:t>.  Lucas explica que después de la última reunión con los discípulos en Jerusalén, Jesús “</a:t>
            </a:r>
            <a:r>
              <a:rPr lang="es-CO" i="1" u="sng" dirty="0"/>
              <a:t>los sacó fuera hasta Betania</a:t>
            </a:r>
            <a:r>
              <a:rPr lang="es-CO" dirty="0"/>
              <a:t>” </a:t>
            </a:r>
            <a:r>
              <a:rPr lang="es-CO" dirty="0">
                <a:solidFill>
                  <a:srgbClr val="FF0000"/>
                </a:solidFill>
              </a:rPr>
              <a:t>(</a:t>
            </a:r>
            <a:r>
              <a:rPr lang="es-CO" dirty="0" smtClean="0">
                <a:solidFill>
                  <a:srgbClr val="FF0000"/>
                </a:solidFill>
              </a:rPr>
              <a:t>Luc. </a:t>
            </a:r>
            <a:r>
              <a:rPr lang="es-CO" dirty="0">
                <a:solidFill>
                  <a:srgbClr val="FF0000"/>
                </a:solidFill>
              </a:rPr>
              <a:t>24:50)</a:t>
            </a:r>
            <a:r>
              <a:rPr lang="es-CO" dirty="0"/>
              <a:t>; lo hizo posiblemente porque quería estar otra vez en un lugar que le era familiar y que tanto amaba.  Desde allí, recorriendo un corto camino sobre “</a:t>
            </a:r>
            <a:r>
              <a:rPr lang="es-CO" i="1" u="sng" dirty="0"/>
              <a:t>el monte que se llama del Olivar</a:t>
            </a:r>
            <a:r>
              <a:rPr lang="es-CO" dirty="0"/>
              <a:t>”, llegarían de regreso </a:t>
            </a:r>
            <a:r>
              <a:rPr lang="es-CO" dirty="0" smtClean="0"/>
              <a:t>a Jerusalén</a:t>
            </a:r>
            <a:r>
              <a:rPr lang="es-CO" dirty="0"/>
              <a:t>. </a:t>
            </a:r>
          </a:p>
          <a:p>
            <a:endParaRPr lang="es-CO" dirty="0"/>
          </a:p>
        </p:txBody>
      </p:sp>
      <p:pic>
        <p:nvPicPr>
          <p:cNvPr id="3074" name="Picture 2" descr="http://t3.gstatic.com/images?q=tbn:ANd9GcQT4ZdaMRic_ewdmZoUzOEPKEpj94DOhB0EkWMG3uXAjEcPdHrIx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348880"/>
            <a:ext cx="1872208" cy="19206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www.corazones.org/z_imagenes/biblia_temas/nuevo_testamento/ascenc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260648"/>
            <a:ext cx="3265537" cy="192982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148065" y="4244341"/>
            <a:ext cx="3851918" cy="2585323"/>
          </a:xfrm>
          <a:prstGeom prst="rect">
            <a:avLst/>
          </a:prstGeom>
        </p:spPr>
        <p:txBody>
          <a:bodyPr wrap="square">
            <a:spAutoFit/>
          </a:bodyPr>
          <a:lstStyle/>
          <a:p>
            <a:pPr algn="ctr"/>
            <a:r>
              <a:rPr lang="es-CO" b="1" dirty="0">
                <a:solidFill>
                  <a:srgbClr val="FF0000"/>
                </a:solidFill>
              </a:rPr>
              <a:t>Es interesante notar aquí, que la última ves que Cristo pisó la tierra fue sobre el monte de </a:t>
            </a:r>
            <a:r>
              <a:rPr lang="es-CO" b="1" dirty="0" smtClean="0">
                <a:solidFill>
                  <a:srgbClr val="FF0000"/>
                </a:solidFill>
              </a:rPr>
              <a:t>los Olivos, </a:t>
            </a:r>
            <a:r>
              <a:rPr lang="es-CO" b="1" dirty="0">
                <a:solidFill>
                  <a:srgbClr val="FF0000"/>
                </a:solidFill>
              </a:rPr>
              <a:t>y </a:t>
            </a:r>
            <a:r>
              <a:rPr lang="es-CO" b="1" dirty="0" smtClean="0">
                <a:solidFill>
                  <a:srgbClr val="FF0000"/>
                </a:solidFill>
              </a:rPr>
              <a:t> </a:t>
            </a:r>
            <a:r>
              <a:rPr lang="es-CO" b="1" dirty="0">
                <a:solidFill>
                  <a:srgbClr val="FF0000"/>
                </a:solidFill>
              </a:rPr>
              <a:t>cuando regrese por tercera vez, sus pies se posarán sobre el mismo monte para que sobre el se pose la nueva </a:t>
            </a:r>
            <a:r>
              <a:rPr lang="es-CO" b="1" dirty="0" smtClean="0">
                <a:solidFill>
                  <a:srgbClr val="FF0000"/>
                </a:solidFill>
              </a:rPr>
              <a:t>Jerusalén según fue profetizado 543 años antes por el profeta</a:t>
            </a:r>
            <a:r>
              <a:rPr lang="es-CO" b="1" dirty="0" smtClean="0"/>
              <a:t> Zacarías 14:4.</a:t>
            </a:r>
            <a:endParaRPr lang="es-CO" b="1" dirty="0"/>
          </a:p>
        </p:txBody>
      </p:sp>
    </p:spTree>
    <p:extLst>
      <p:ext uri="{BB962C8B-B14F-4D97-AF65-F5344CB8AC3E}">
        <p14:creationId xmlns:p14="http://schemas.microsoft.com/office/powerpoint/2010/main" val="348375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Effect transition="in" filter="wipe(down)">
                                      <p:cBhvr>
                                        <p:cTn id="14" dur="580">
                                          <p:stCondLst>
                                            <p:cond delay="0"/>
                                          </p:stCondLst>
                                        </p:cTn>
                                        <p:tgtEl>
                                          <p:spTgt spid="3074"/>
                                        </p:tgtEl>
                                      </p:cBhvr>
                                    </p:animEffect>
                                    <p:anim calcmode="lin" valueType="num">
                                      <p:cBhvr>
                                        <p:cTn id="15"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0" dur="26">
                                          <p:stCondLst>
                                            <p:cond delay="650"/>
                                          </p:stCondLst>
                                        </p:cTn>
                                        <p:tgtEl>
                                          <p:spTgt spid="3074"/>
                                        </p:tgtEl>
                                      </p:cBhvr>
                                      <p:to x="100000" y="60000"/>
                                    </p:animScale>
                                    <p:animScale>
                                      <p:cBhvr>
                                        <p:cTn id="21" dur="166" decel="50000">
                                          <p:stCondLst>
                                            <p:cond delay="676"/>
                                          </p:stCondLst>
                                        </p:cTn>
                                        <p:tgtEl>
                                          <p:spTgt spid="3074"/>
                                        </p:tgtEl>
                                      </p:cBhvr>
                                      <p:to x="100000" y="100000"/>
                                    </p:animScale>
                                    <p:animScale>
                                      <p:cBhvr>
                                        <p:cTn id="22" dur="26">
                                          <p:stCondLst>
                                            <p:cond delay="1312"/>
                                          </p:stCondLst>
                                        </p:cTn>
                                        <p:tgtEl>
                                          <p:spTgt spid="3074"/>
                                        </p:tgtEl>
                                      </p:cBhvr>
                                      <p:to x="100000" y="80000"/>
                                    </p:animScale>
                                    <p:animScale>
                                      <p:cBhvr>
                                        <p:cTn id="23" dur="166" decel="50000">
                                          <p:stCondLst>
                                            <p:cond delay="1338"/>
                                          </p:stCondLst>
                                        </p:cTn>
                                        <p:tgtEl>
                                          <p:spTgt spid="3074"/>
                                        </p:tgtEl>
                                      </p:cBhvr>
                                      <p:to x="100000" y="100000"/>
                                    </p:animScale>
                                    <p:animScale>
                                      <p:cBhvr>
                                        <p:cTn id="24" dur="26">
                                          <p:stCondLst>
                                            <p:cond delay="1642"/>
                                          </p:stCondLst>
                                        </p:cTn>
                                        <p:tgtEl>
                                          <p:spTgt spid="3074"/>
                                        </p:tgtEl>
                                      </p:cBhvr>
                                      <p:to x="100000" y="90000"/>
                                    </p:animScale>
                                    <p:animScale>
                                      <p:cBhvr>
                                        <p:cTn id="25" dur="166" decel="50000">
                                          <p:stCondLst>
                                            <p:cond delay="1668"/>
                                          </p:stCondLst>
                                        </p:cTn>
                                        <p:tgtEl>
                                          <p:spTgt spid="3074"/>
                                        </p:tgtEl>
                                      </p:cBhvr>
                                      <p:to x="100000" y="100000"/>
                                    </p:animScale>
                                    <p:animScale>
                                      <p:cBhvr>
                                        <p:cTn id="26" dur="26">
                                          <p:stCondLst>
                                            <p:cond delay="1808"/>
                                          </p:stCondLst>
                                        </p:cTn>
                                        <p:tgtEl>
                                          <p:spTgt spid="3074"/>
                                        </p:tgtEl>
                                      </p:cBhvr>
                                      <p:to x="100000" y="95000"/>
                                    </p:animScale>
                                    <p:animScale>
                                      <p:cBhvr>
                                        <p:cTn id="27" dur="166" decel="50000">
                                          <p:stCondLst>
                                            <p:cond delay="1834"/>
                                          </p:stCondLst>
                                        </p:cTn>
                                        <p:tgtEl>
                                          <p:spTgt spid="307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1000" fill="hold"/>
                                        <p:tgtEl>
                                          <p:spTgt spid="4"/>
                                        </p:tgtEl>
                                        <p:attrNameLst>
                                          <p:attrName>ppt_w</p:attrName>
                                        </p:attrNameLst>
                                      </p:cBhvr>
                                      <p:tavLst>
                                        <p:tav tm="0">
                                          <p:val>
                                            <p:fltVal val="0"/>
                                          </p:val>
                                        </p:tav>
                                        <p:tav tm="100000">
                                          <p:val>
                                            <p:strVal val="#ppt_w"/>
                                          </p:val>
                                        </p:tav>
                                      </p:tavLst>
                                    </p:anim>
                                    <p:anim calcmode="lin" valueType="num">
                                      <p:cBhvr>
                                        <p:cTn id="33" dur="1000" fill="hold"/>
                                        <p:tgtEl>
                                          <p:spTgt spid="4"/>
                                        </p:tgtEl>
                                        <p:attrNameLst>
                                          <p:attrName>ppt_h</p:attrName>
                                        </p:attrNameLst>
                                      </p:cBhvr>
                                      <p:tavLst>
                                        <p:tav tm="0">
                                          <p:val>
                                            <p:fltVal val="0"/>
                                          </p:val>
                                        </p:tav>
                                        <p:tav tm="100000">
                                          <p:val>
                                            <p:strVal val="#ppt_h"/>
                                          </p:val>
                                        </p:tav>
                                      </p:tavLst>
                                    </p:anim>
                                    <p:anim calcmode="lin" valueType="num">
                                      <p:cBhvr>
                                        <p:cTn id="34" dur="1000" fill="hold"/>
                                        <p:tgtEl>
                                          <p:spTgt spid="4"/>
                                        </p:tgtEl>
                                        <p:attrNameLst>
                                          <p:attrName>style.rotation</p:attrName>
                                        </p:attrNameLst>
                                      </p:cBhvr>
                                      <p:tavLst>
                                        <p:tav tm="0">
                                          <p:val>
                                            <p:fltVal val="90"/>
                                          </p:val>
                                        </p:tav>
                                        <p:tav tm="100000">
                                          <p:val>
                                            <p:fltVal val="0"/>
                                          </p:val>
                                        </p:tav>
                                      </p:tavLst>
                                    </p:anim>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597352"/>
          </a:xfrm>
        </p:spPr>
        <p:txBody>
          <a:bodyPr>
            <a:normAutofit fontScale="85000" lnSpcReduction="20000"/>
          </a:bodyPr>
          <a:lstStyle/>
          <a:p>
            <a:pPr marL="0" indent="0" algn="ctr">
              <a:buNone/>
            </a:pPr>
            <a:r>
              <a:rPr lang="es-CO" b="1" dirty="0" smtClean="0"/>
              <a:t>Camino </a:t>
            </a:r>
            <a:r>
              <a:rPr lang="es-CO" b="1" dirty="0"/>
              <a:t>de un día de reposo. </a:t>
            </a:r>
            <a:r>
              <a:rPr lang="es-CO" b="1" dirty="0" smtClean="0"/>
              <a:t> </a:t>
            </a:r>
            <a:r>
              <a:rPr lang="es-CO" dirty="0"/>
              <a:t>I</a:t>
            </a:r>
            <a:r>
              <a:rPr lang="es-CO" dirty="0" smtClean="0"/>
              <a:t>ndica </a:t>
            </a:r>
            <a:r>
              <a:rPr lang="es-CO" dirty="0"/>
              <a:t>la distancia que había entre Jerusalén y el monte de los </a:t>
            </a:r>
            <a:r>
              <a:rPr lang="es-CO" dirty="0" smtClean="0"/>
              <a:t>Olivos. </a:t>
            </a:r>
            <a:r>
              <a:rPr lang="es-CO" dirty="0"/>
              <a:t>L</a:t>
            </a:r>
            <a:r>
              <a:rPr lang="es-CO" dirty="0" smtClean="0"/>
              <a:t>a </a:t>
            </a:r>
            <a:r>
              <a:rPr lang="es-CO" dirty="0"/>
              <a:t>distancia desde la tienda más apartada del campamento de Israel, en el desierto, hasta la tienda de la reunión o tabernáculo </a:t>
            </a:r>
            <a:r>
              <a:rPr lang="es-CO" dirty="0" smtClean="0">
                <a:solidFill>
                  <a:srgbClr val="FF0000"/>
                </a:solidFill>
              </a:rPr>
              <a:t>(Núm. </a:t>
            </a:r>
            <a:r>
              <a:rPr lang="es-CO" dirty="0">
                <a:solidFill>
                  <a:srgbClr val="FF0000"/>
                </a:solidFill>
              </a:rPr>
              <a:t>35:5</a:t>
            </a:r>
            <a:r>
              <a:rPr lang="es-CO" dirty="0" smtClean="0">
                <a:solidFill>
                  <a:srgbClr val="FF0000"/>
                </a:solidFill>
              </a:rPr>
              <a:t>)</a:t>
            </a:r>
            <a:r>
              <a:rPr lang="es-CO" dirty="0" smtClean="0"/>
              <a:t>, era de dos mil codos (y equivalía a 900 metros), </a:t>
            </a:r>
            <a:r>
              <a:rPr lang="es-CO" dirty="0"/>
              <a:t>era la mayor distancia que podía </a:t>
            </a:r>
            <a:r>
              <a:rPr lang="es-CO" dirty="0" smtClean="0"/>
              <a:t>caminar </a:t>
            </a:r>
            <a:r>
              <a:rPr lang="es-CO" dirty="0"/>
              <a:t>un hebreo sin que se dijera que había salido de su lugar en el séptimo </a:t>
            </a:r>
            <a:r>
              <a:rPr lang="es-CO" dirty="0" smtClean="0"/>
              <a:t>día</a:t>
            </a:r>
          </a:p>
          <a:p>
            <a:pPr marL="0" indent="0" algn="ctr">
              <a:buNone/>
            </a:pPr>
            <a:r>
              <a:rPr lang="es-CO" dirty="0" smtClean="0"/>
              <a:t> </a:t>
            </a:r>
            <a:r>
              <a:rPr lang="es-CO" dirty="0">
                <a:solidFill>
                  <a:srgbClr val="FF0000"/>
                </a:solidFill>
              </a:rPr>
              <a:t>(Exo 16:29)</a:t>
            </a:r>
            <a:r>
              <a:rPr lang="es-CO" dirty="0"/>
              <a:t>. </a:t>
            </a:r>
            <a:endParaRPr lang="es-CO" dirty="0" smtClean="0"/>
          </a:p>
          <a:p>
            <a:pPr marL="0" indent="0" algn="ctr">
              <a:buNone/>
            </a:pPr>
            <a:r>
              <a:rPr lang="es-CO" dirty="0" smtClean="0"/>
              <a:t> </a:t>
            </a:r>
            <a:r>
              <a:rPr lang="es-CO" dirty="0"/>
              <a:t>E</a:t>
            </a:r>
            <a:r>
              <a:rPr lang="es-CO" dirty="0" smtClean="0"/>
              <a:t>ra </a:t>
            </a:r>
            <a:r>
              <a:rPr lang="es-CO" dirty="0"/>
              <a:t>la </a:t>
            </a:r>
            <a:r>
              <a:rPr lang="es-CO" dirty="0" smtClean="0"/>
              <a:t>misma distancia </a:t>
            </a:r>
            <a:r>
              <a:rPr lang="es-CO" dirty="0"/>
              <a:t>que Josué especificó que debía haber entre el pueblo y los levitas que llevaban el arca durante el cruce del Jordán </a:t>
            </a:r>
            <a:r>
              <a:rPr lang="es-CO" dirty="0" smtClean="0">
                <a:solidFill>
                  <a:srgbClr val="FF0000"/>
                </a:solidFill>
              </a:rPr>
              <a:t>(Josué 3:4</a:t>
            </a:r>
            <a:r>
              <a:rPr lang="es-CO" dirty="0">
                <a:solidFill>
                  <a:srgbClr val="FF0000"/>
                </a:solidFill>
              </a:rPr>
              <a:t>). </a:t>
            </a:r>
          </a:p>
          <a:p>
            <a:pPr marL="0" indent="0" algn="ctr">
              <a:buNone/>
            </a:pPr>
            <a:r>
              <a:rPr lang="es-CO" dirty="0" smtClean="0"/>
              <a:t>Note aquí que cuando Jesús se encarnó, fue respetuoso de lo Él mismo había dispuesto en el AT, y así lo inculcó a sus «amigos» y a María su madre.  Por otra parte, aunque aquí no se refiere al día sino a la distancia recorrida ya que la ascensión del Señor no ocurrió en sábado sino el Jueves 25 de Iyyar, segúndo mes después de Nisán.</a:t>
            </a:r>
          </a:p>
          <a:p>
            <a:pPr marL="0" indent="0" algn="ctr">
              <a:buNone/>
            </a:pPr>
            <a:r>
              <a:rPr lang="es-CO" dirty="0" smtClean="0">
                <a:solidFill>
                  <a:srgbClr val="FF0000"/>
                </a:solidFill>
              </a:rPr>
              <a:t>Extraido del C.B.A. Comentario sobre el cap.28, parte 5.</a:t>
            </a:r>
            <a:endParaRPr lang="es-CO" dirty="0">
              <a:solidFill>
                <a:srgbClr val="FF0000"/>
              </a:solidFill>
            </a:endParaRPr>
          </a:p>
        </p:txBody>
      </p:sp>
    </p:spTree>
    <p:extLst>
      <p:ext uri="{BB962C8B-B14F-4D97-AF65-F5344CB8AC3E}">
        <p14:creationId xmlns:p14="http://schemas.microsoft.com/office/powerpoint/2010/main" val="1752027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par>
                                <p:cTn id="31" presetID="53" presetClass="entr" presetSubtype="16"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834880" cy="3960440"/>
          </a:xfrm>
        </p:spPr>
        <p:txBody>
          <a:bodyPr>
            <a:normAutofit lnSpcReduction="10000"/>
          </a:bodyPr>
          <a:lstStyle/>
          <a:p>
            <a:pPr marL="0" indent="0" algn="ctr">
              <a:buNone/>
            </a:pPr>
            <a:r>
              <a:rPr lang="es-CO" sz="2800" dirty="0" smtClean="0"/>
              <a:t>Aquí la iglesia primitiva</a:t>
            </a:r>
            <a:r>
              <a:rPr lang="es-CO" b="1" dirty="0" smtClean="0"/>
              <a:t> </a:t>
            </a:r>
            <a:r>
              <a:rPr lang="es-CO" sz="2800" dirty="0" smtClean="0"/>
              <a:t>después de la ascensión del Señor ya está tomando cuerpo independiente del templo, porque después de este acontecimiento extraordinario, no se dirigen al templo a glorificar a Dios sino que se dirigen al  «</a:t>
            </a:r>
            <a:r>
              <a:rPr lang="es-CO" sz="2800" b="1" dirty="0" smtClean="0"/>
              <a:t>Aposento alto»</a:t>
            </a:r>
            <a:r>
              <a:rPr lang="es-CO" b="1" dirty="0" smtClean="0"/>
              <a:t>. </a:t>
            </a:r>
            <a:endParaRPr lang="es-CO" b="1" dirty="0"/>
          </a:p>
        </p:txBody>
      </p:sp>
      <p:sp>
        <p:nvSpPr>
          <p:cNvPr id="4" name="3 Rectángulo"/>
          <p:cNvSpPr/>
          <p:nvPr/>
        </p:nvSpPr>
        <p:spPr>
          <a:xfrm>
            <a:off x="107504" y="4365104"/>
            <a:ext cx="8712968" cy="2062103"/>
          </a:xfrm>
          <a:prstGeom prst="rect">
            <a:avLst/>
          </a:prstGeom>
        </p:spPr>
        <p:txBody>
          <a:bodyPr wrap="square">
            <a:spAutoFit/>
          </a:bodyPr>
          <a:lstStyle/>
          <a:p>
            <a:pPr algn="ctr"/>
            <a:r>
              <a:rPr lang="es-CO" sz="3200" dirty="0"/>
              <a:t>Aunque «</a:t>
            </a:r>
            <a:r>
              <a:rPr lang="es-CO" sz="3200" i="1" u="sng" dirty="0"/>
              <a:t>estaban siempre en el templo, alabando y bendiciendo a Dios</a:t>
            </a:r>
            <a:r>
              <a:rPr lang="es-CO" sz="3200" dirty="0"/>
              <a:t>» </a:t>
            </a:r>
            <a:r>
              <a:rPr lang="es-CO" sz="3200" dirty="0">
                <a:solidFill>
                  <a:srgbClr val="FF0000"/>
                </a:solidFill>
              </a:rPr>
              <a:t>(Luc.24:53)</a:t>
            </a:r>
            <a:r>
              <a:rPr lang="es-CO" sz="3200" dirty="0"/>
              <a:t>, donde los discípulos también rendían culto a Dios </a:t>
            </a:r>
            <a:r>
              <a:rPr lang="es-CO" sz="3200" dirty="0">
                <a:solidFill>
                  <a:srgbClr val="FF0000"/>
                </a:solidFill>
              </a:rPr>
              <a:t>(Hechos.3:1)</a:t>
            </a:r>
            <a:r>
              <a:rPr lang="es-CO" sz="3200" dirty="0"/>
              <a:t>. </a:t>
            </a:r>
          </a:p>
        </p:txBody>
      </p:sp>
      <p:pic>
        <p:nvPicPr>
          <p:cNvPr id="1026" name="Picture 2" descr="http://t3.gstatic.com/images?q=tbn:ANd9GcQr0x-I9Aa_qtEaGfOrg_eH0f6pWG5KzNQRyqUEiH012JbYxsU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76672"/>
            <a:ext cx="3744416" cy="3297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883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16632"/>
            <a:ext cx="8640960" cy="6624736"/>
          </a:xfrm>
        </p:spPr>
        <p:txBody>
          <a:bodyPr>
            <a:normAutofit fontScale="92500" lnSpcReduction="20000"/>
          </a:bodyPr>
          <a:lstStyle/>
          <a:p>
            <a:r>
              <a:rPr lang="es-CO" dirty="0"/>
              <a:t>Esta era una casa particular, en un lugar privado, lugar donde habían ocurrido barios acontecimientos:</a:t>
            </a:r>
          </a:p>
          <a:p>
            <a:endParaRPr lang="es-CO" dirty="0" smtClean="0"/>
          </a:p>
          <a:p>
            <a:r>
              <a:rPr lang="es-CO" sz="3500" b="1" dirty="0" smtClean="0">
                <a:solidFill>
                  <a:srgbClr val="FF0000"/>
                </a:solidFill>
              </a:rPr>
              <a:t>1</a:t>
            </a:r>
            <a:r>
              <a:rPr lang="es-CO" dirty="0"/>
              <a:t>). La última cena </a:t>
            </a:r>
            <a:r>
              <a:rPr lang="es-CO" dirty="0">
                <a:solidFill>
                  <a:srgbClr val="FF0000"/>
                </a:solidFill>
              </a:rPr>
              <a:t>(Mat.26:18 ;Mar.14:15)</a:t>
            </a:r>
            <a:r>
              <a:rPr lang="es-CO" dirty="0"/>
              <a:t>.</a:t>
            </a:r>
          </a:p>
          <a:p>
            <a:endParaRPr lang="es-CO" dirty="0" smtClean="0"/>
          </a:p>
          <a:p>
            <a:r>
              <a:rPr lang="es-CO" sz="3500" b="1" dirty="0" smtClean="0">
                <a:solidFill>
                  <a:srgbClr val="FF0000"/>
                </a:solidFill>
              </a:rPr>
              <a:t>2</a:t>
            </a:r>
            <a:r>
              <a:rPr lang="es-CO" dirty="0"/>
              <a:t>). Después de reconocer a Jesús en el camino a Emaús, encuentran a los demás reunidos  </a:t>
            </a:r>
            <a:r>
              <a:rPr lang="es-CO" dirty="0">
                <a:solidFill>
                  <a:srgbClr val="FF0000"/>
                </a:solidFill>
              </a:rPr>
              <a:t>(Luc.24:33)</a:t>
            </a:r>
            <a:r>
              <a:rPr lang="es-CO" dirty="0"/>
              <a:t>. </a:t>
            </a:r>
          </a:p>
          <a:p>
            <a:endParaRPr lang="es-CO" dirty="0" smtClean="0"/>
          </a:p>
          <a:p>
            <a:r>
              <a:rPr lang="es-CO" sz="3500" b="1" dirty="0" smtClean="0">
                <a:solidFill>
                  <a:srgbClr val="FF0000"/>
                </a:solidFill>
              </a:rPr>
              <a:t>3</a:t>
            </a:r>
            <a:r>
              <a:rPr lang="es-CO" dirty="0"/>
              <a:t>). Jesús se les aparece por primer ves, después de resucitar  (</a:t>
            </a:r>
            <a:r>
              <a:rPr lang="es-CO" dirty="0">
                <a:solidFill>
                  <a:srgbClr val="FF0000"/>
                </a:solidFill>
              </a:rPr>
              <a:t>Juan 20:19). </a:t>
            </a:r>
            <a:r>
              <a:rPr lang="es-CO" dirty="0"/>
              <a:t>Este lugar les era muy familiar, pues les traía muchos recueros de su encuentro y comunión con Jesús, y seguramente que María también había estado </a:t>
            </a:r>
            <a:r>
              <a:rPr lang="es-CO" dirty="0" smtClean="0"/>
              <a:t>allí, orando junto a ellos.</a:t>
            </a:r>
            <a:endParaRPr lang="es-CO" dirty="0"/>
          </a:p>
          <a:p>
            <a:endParaRPr lang="es-CO" dirty="0"/>
          </a:p>
        </p:txBody>
      </p:sp>
    </p:spTree>
    <p:extLst>
      <p:ext uri="{BB962C8B-B14F-4D97-AF65-F5344CB8AC3E}">
        <p14:creationId xmlns:p14="http://schemas.microsoft.com/office/powerpoint/2010/main" val="45942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Autofit/>
          </a:bodyPr>
          <a:lstStyle/>
          <a:p>
            <a:pPr marL="0" indent="0" algn="ctr">
              <a:buNone/>
            </a:pPr>
            <a:r>
              <a:rPr lang="es-CO" sz="2800" dirty="0" smtClean="0"/>
              <a:t>El texto dice: </a:t>
            </a:r>
            <a:r>
              <a:rPr lang="es-CO" sz="2800" b="1" dirty="0" smtClean="0"/>
              <a:t>«</a:t>
            </a:r>
            <a:r>
              <a:rPr lang="es-CO" sz="2800" b="1" i="1" u="sng" dirty="0" smtClean="0"/>
              <a:t>Todos </a:t>
            </a:r>
            <a:r>
              <a:rPr lang="es-CO" sz="2800" b="1" i="1" u="sng" dirty="0"/>
              <a:t>éstos perseveraban unánimes en oración y </a:t>
            </a:r>
            <a:r>
              <a:rPr lang="es-CO" sz="2800" b="1" i="1" u="sng" dirty="0" smtClean="0"/>
              <a:t>ruego</a:t>
            </a:r>
            <a:r>
              <a:rPr lang="es-CO" sz="2800" i="1" dirty="0" smtClean="0"/>
              <a:t>».</a:t>
            </a:r>
            <a:endParaRPr lang="es-CO" sz="2800" b="1" dirty="0"/>
          </a:p>
          <a:p>
            <a:pPr marL="0" indent="0" algn="ctr">
              <a:buNone/>
            </a:pPr>
            <a:r>
              <a:rPr lang="es-CO" sz="2800" dirty="0" smtClean="0"/>
              <a:t>Es </a:t>
            </a:r>
            <a:r>
              <a:rPr lang="es-CO" sz="2800" dirty="0"/>
              <a:t>notable el contraste con el espíritu de rivalidad manifestado durante la última cena </a:t>
            </a:r>
            <a:r>
              <a:rPr lang="es-CO" sz="2800" dirty="0">
                <a:solidFill>
                  <a:srgbClr val="FF0000"/>
                </a:solidFill>
              </a:rPr>
              <a:t>(</a:t>
            </a:r>
            <a:r>
              <a:rPr lang="es-CO" sz="2800" dirty="0" smtClean="0">
                <a:solidFill>
                  <a:srgbClr val="FF0000"/>
                </a:solidFill>
              </a:rPr>
              <a:t>Luc.22:24</a:t>
            </a:r>
            <a:r>
              <a:rPr lang="es-CO" sz="2800" dirty="0">
                <a:solidFill>
                  <a:srgbClr val="FF0000"/>
                </a:solidFill>
              </a:rPr>
              <a:t>)</a:t>
            </a:r>
            <a:r>
              <a:rPr lang="es-CO" sz="2800" dirty="0"/>
              <a:t>. </a:t>
            </a:r>
            <a:r>
              <a:rPr lang="es-CO" sz="2800" i="1" u="sng" dirty="0"/>
              <a:t>Hubo también entre ellos una disputa sobre quién de ellos sería el </a:t>
            </a:r>
            <a:r>
              <a:rPr lang="es-CO" sz="2800" i="1" u="sng" dirty="0" smtClean="0"/>
              <a:t>mayor.</a:t>
            </a:r>
            <a:r>
              <a:rPr lang="es-CO" sz="2800" dirty="0" smtClean="0"/>
              <a:t> </a:t>
            </a:r>
          </a:p>
          <a:p>
            <a:pPr marL="0" indent="0" algn="ctr">
              <a:buNone/>
            </a:pPr>
            <a:endParaRPr lang="es-CO" sz="2800" dirty="0" smtClean="0"/>
          </a:p>
          <a:p>
            <a:pPr marL="0" indent="0" algn="ctr">
              <a:buNone/>
            </a:pPr>
            <a:r>
              <a:rPr lang="es-CO" b="1" dirty="0" smtClean="0">
                <a:solidFill>
                  <a:srgbClr val="FF0000"/>
                </a:solidFill>
              </a:rPr>
              <a:t>¿Qu</a:t>
            </a:r>
            <a:r>
              <a:rPr lang="es-CO" b="1" dirty="0">
                <a:solidFill>
                  <a:srgbClr val="FF0000"/>
                </a:solidFill>
              </a:rPr>
              <a:t>é</a:t>
            </a:r>
            <a:r>
              <a:rPr lang="es-CO" b="1" dirty="0" smtClean="0">
                <a:solidFill>
                  <a:srgbClr val="FF0000"/>
                </a:solidFill>
              </a:rPr>
              <a:t> ocasionaba esta rivalidad entre los discípulos?</a:t>
            </a:r>
            <a:endParaRPr lang="es-CO" b="1" dirty="0">
              <a:solidFill>
                <a:srgbClr val="FF0000"/>
              </a:solidFill>
            </a:endParaRPr>
          </a:p>
          <a:p>
            <a:pPr marL="0" indent="0" algn="ctr">
              <a:buNone/>
            </a:pPr>
            <a:endParaRPr lang="es-CO" sz="2800" dirty="0" smtClean="0"/>
          </a:p>
          <a:p>
            <a:pPr marL="0" indent="0" algn="ctr">
              <a:buNone/>
            </a:pPr>
            <a:r>
              <a:rPr lang="es-CO" sz="2800" dirty="0" smtClean="0"/>
              <a:t> </a:t>
            </a:r>
            <a:r>
              <a:rPr lang="es-CO" sz="2800" dirty="0"/>
              <a:t>El concepto equivocado que tenían los discípulos acerca de la naturaleza del reino de Cristo, fue el que, como en ocasiones anteriores </a:t>
            </a:r>
            <a:r>
              <a:rPr lang="es-CO" sz="2800" dirty="0" smtClean="0"/>
              <a:t>ocasionó esta rivalidad.</a:t>
            </a:r>
          </a:p>
        </p:txBody>
      </p:sp>
    </p:spTree>
    <p:extLst>
      <p:ext uri="{BB962C8B-B14F-4D97-AF65-F5344CB8AC3E}">
        <p14:creationId xmlns:p14="http://schemas.microsoft.com/office/powerpoint/2010/main" val="303685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18856" cy="5976664"/>
          </a:xfrm>
          <a:blipFill>
            <a:blip r:embed="rId2"/>
            <a:tile tx="0" ty="0" sx="100000" sy="100000" flip="none" algn="tl"/>
          </a:blipFill>
        </p:spPr>
        <p:txBody>
          <a:bodyPr>
            <a:normAutofit/>
          </a:bodyPr>
          <a:lstStyle/>
          <a:p>
            <a:pPr marL="0" indent="0" algn="ctr">
              <a:buNone/>
            </a:pPr>
            <a:r>
              <a:rPr lang="es-CO" dirty="0"/>
              <a:t>¡Cuán diferente por su calma y solemne gozo fue este período de espera, entre los cuales participaba la virgen María!  Quién junto con los apóstoles «perseveraban unánimes en oración y ruego, con las mujeres, y con </a:t>
            </a:r>
            <a:r>
              <a:rPr lang="es-CO" i="1" u="sng" dirty="0"/>
              <a:t>María la madre de Jesús</a:t>
            </a:r>
            <a:r>
              <a:rPr lang="es-CO" dirty="0"/>
              <a:t>, y con sus hermanos». </a:t>
            </a:r>
            <a:endParaRPr lang="es-CO" b="1" dirty="0"/>
          </a:p>
          <a:p>
            <a:endParaRPr lang="es-CO" dirty="0"/>
          </a:p>
        </p:txBody>
      </p:sp>
      <p:pic>
        <p:nvPicPr>
          <p:cNvPr id="1026" name="Picture 2" descr="http://t0.gstatic.com/images?q=tbn:ANd9GcQRK95yRMRmCVJNV7ugxa6zJIwanss7mY6Ujai97ygla_xqQ7G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764704"/>
            <a:ext cx="3744416" cy="290053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30688" y="3861048"/>
            <a:ext cx="3979168" cy="2554545"/>
          </a:xfrm>
          <a:prstGeom prst="rect">
            <a:avLst/>
          </a:prstGeom>
        </p:spPr>
        <p:txBody>
          <a:bodyPr wrap="square">
            <a:spAutoFit/>
          </a:bodyPr>
          <a:lstStyle/>
          <a:p>
            <a:pPr algn="ctr"/>
            <a:r>
              <a:rPr lang="es-CO" sz="2000" b="1" dirty="0">
                <a:solidFill>
                  <a:srgbClr val="FF0000"/>
                </a:solidFill>
              </a:rPr>
              <a:t>Note que cuando surgen </a:t>
            </a:r>
            <a:r>
              <a:rPr lang="es-CO" sz="2000" b="1" dirty="0" smtClean="0">
                <a:solidFill>
                  <a:srgbClr val="FF0000"/>
                </a:solidFill>
              </a:rPr>
              <a:t>rivalidades </a:t>
            </a:r>
            <a:r>
              <a:rPr lang="es-CO" sz="2000" b="1" dirty="0">
                <a:solidFill>
                  <a:srgbClr val="FF0000"/>
                </a:solidFill>
              </a:rPr>
              <a:t>entre los hermanos, el remedio </a:t>
            </a:r>
            <a:r>
              <a:rPr lang="es-CO" sz="2000" b="1" dirty="0" smtClean="0">
                <a:solidFill>
                  <a:srgbClr val="FF0000"/>
                </a:solidFill>
              </a:rPr>
              <a:t>eficaz </a:t>
            </a:r>
            <a:r>
              <a:rPr lang="es-CO" sz="2000" b="1" dirty="0">
                <a:solidFill>
                  <a:srgbClr val="FF0000"/>
                </a:solidFill>
              </a:rPr>
              <a:t>es un espíritu de oración, esto los </a:t>
            </a:r>
            <a:r>
              <a:rPr lang="es-CO" sz="2000" b="1" dirty="0" smtClean="0">
                <a:solidFill>
                  <a:srgbClr val="FF0000"/>
                </a:solidFill>
              </a:rPr>
              <a:t>acerca </a:t>
            </a:r>
            <a:r>
              <a:rPr lang="es-CO" sz="2000" b="1" dirty="0">
                <a:solidFill>
                  <a:srgbClr val="FF0000"/>
                </a:solidFill>
              </a:rPr>
              <a:t>unos a otros, y sana las heridas, haciendo que nadie busque los primeros puestos en la iglesia, o en otro </a:t>
            </a:r>
            <a:r>
              <a:rPr lang="es-CO" sz="2000" b="1" dirty="0" smtClean="0">
                <a:solidFill>
                  <a:srgbClr val="FF0000"/>
                </a:solidFill>
              </a:rPr>
              <a:t>lugar, porque su mirada está puesta en Cristo.</a:t>
            </a:r>
            <a:endParaRPr lang="es-CO" sz="2000" b="1" dirty="0">
              <a:solidFill>
                <a:srgbClr val="FF0000"/>
              </a:solidFill>
            </a:endParaRPr>
          </a:p>
        </p:txBody>
      </p:sp>
    </p:spTree>
    <p:extLst>
      <p:ext uri="{BB962C8B-B14F-4D97-AF65-F5344CB8AC3E}">
        <p14:creationId xmlns:p14="http://schemas.microsoft.com/office/powerpoint/2010/main" val="1787535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lgn="ctr">
              <a:buNone/>
            </a:pPr>
            <a:r>
              <a:rPr lang="es-CO" dirty="0"/>
              <a:t>Aquí comenzó el espíritu de unanimidad que dio resultados tan maravillosos pocos días más tarde. </a:t>
            </a:r>
            <a:endParaRPr lang="es-CO" dirty="0" smtClean="0"/>
          </a:p>
          <a:p>
            <a:pPr marL="0" indent="0" algn="ctr">
              <a:buNone/>
            </a:pPr>
            <a:endParaRPr lang="es-CO" dirty="0" smtClean="0"/>
          </a:p>
          <a:p>
            <a:pPr marL="0" indent="0" algn="ctr">
              <a:buNone/>
            </a:pPr>
            <a:r>
              <a:rPr lang="es-CO" dirty="0" smtClean="0"/>
              <a:t>Entre estos acontecimientos y los narrados en </a:t>
            </a:r>
            <a:r>
              <a:rPr lang="es-CO" dirty="0" smtClean="0">
                <a:solidFill>
                  <a:srgbClr val="FF0000"/>
                </a:solidFill>
              </a:rPr>
              <a:t>Hechos 2:1</a:t>
            </a:r>
            <a:r>
              <a:rPr lang="es-CO" dirty="0" smtClean="0"/>
              <a:t> en adelante, transcurrieron diez días, donde dice: «</a:t>
            </a:r>
            <a:r>
              <a:rPr lang="es-CO" i="1" u="sng" dirty="0" smtClean="0"/>
              <a:t>Cuando </a:t>
            </a:r>
            <a:r>
              <a:rPr lang="es-CO" i="1" u="sng" dirty="0"/>
              <a:t>llegó el día de Pentecostés, estaban todos unánimes </a:t>
            </a:r>
            <a:r>
              <a:rPr lang="es-CO" i="1" u="sng" dirty="0" smtClean="0"/>
              <a:t>juntos».</a:t>
            </a:r>
          </a:p>
          <a:p>
            <a:pPr marL="0" indent="0" algn="ctr">
              <a:buNone/>
            </a:pPr>
            <a:endParaRPr lang="es-CO" b="1" baseline="30000" dirty="0"/>
          </a:p>
          <a:p>
            <a:pPr marL="0" indent="0" algn="ctr">
              <a:buNone/>
            </a:pPr>
            <a:r>
              <a:rPr lang="es-CO" dirty="0" smtClean="0"/>
              <a:t>Retrocediendo  al </a:t>
            </a:r>
            <a:r>
              <a:rPr lang="es-CO" dirty="0" smtClean="0">
                <a:solidFill>
                  <a:srgbClr val="FF0000"/>
                </a:solidFill>
              </a:rPr>
              <a:t>cap.1:15</a:t>
            </a:r>
            <a:r>
              <a:rPr lang="es-CO" dirty="0" smtClean="0"/>
              <a:t>. donde dice:</a:t>
            </a:r>
            <a:r>
              <a:rPr lang="es-CO" b="1" dirty="0" smtClean="0"/>
              <a:t> </a:t>
            </a:r>
            <a:r>
              <a:rPr lang="es-CO" i="1" dirty="0" smtClean="0"/>
              <a:t>En </a:t>
            </a:r>
            <a:r>
              <a:rPr lang="es-CO" i="1" dirty="0"/>
              <a:t>aquellos días Pedro se levantó en medio de los hermanos (y los reunidos eran como ciento veinte en número</a:t>
            </a:r>
            <a:r>
              <a:rPr lang="es-CO" i="1" dirty="0" smtClean="0"/>
              <a:t>). </a:t>
            </a:r>
          </a:p>
          <a:p>
            <a:pPr marL="0" indent="0" algn="ctr">
              <a:buNone/>
            </a:pPr>
            <a:endParaRPr lang="es-CO" dirty="0"/>
          </a:p>
          <a:p>
            <a:pPr marL="0" indent="0" algn="ctr">
              <a:buNone/>
            </a:pPr>
            <a:r>
              <a:rPr lang="es-CO" dirty="0" smtClean="0"/>
              <a:t>Nos preguntamos: ¿si los que habían creído eran </a:t>
            </a:r>
            <a:r>
              <a:rPr lang="es-CO" dirty="0" smtClean="0"/>
              <a:t>más de </a:t>
            </a:r>
            <a:r>
              <a:rPr lang="es-CO" dirty="0" smtClean="0"/>
              <a:t>500 </a:t>
            </a:r>
            <a:r>
              <a:rPr lang="es-CO" dirty="0" smtClean="0">
                <a:solidFill>
                  <a:srgbClr val="FF0000"/>
                </a:solidFill>
              </a:rPr>
              <a:t>(1 Cor.15:6)</a:t>
            </a:r>
            <a:r>
              <a:rPr lang="es-CO" dirty="0" smtClean="0"/>
              <a:t>, </a:t>
            </a:r>
            <a:r>
              <a:rPr lang="es-CO" dirty="0" smtClean="0"/>
              <a:t>porqué se reunieron </a:t>
            </a:r>
            <a:r>
              <a:rPr lang="es-CO" dirty="0" smtClean="0"/>
              <a:t>a la hora de la verdad, solamente </a:t>
            </a:r>
            <a:r>
              <a:rPr lang="es-CO" dirty="0" smtClean="0"/>
              <a:t>120, donde estaban los 380?</a:t>
            </a:r>
            <a:endParaRPr lang="es-CO" dirty="0"/>
          </a:p>
          <a:p>
            <a:pPr marL="0" indent="0">
              <a:buNone/>
            </a:pPr>
            <a:endParaRPr lang="es-CO" dirty="0"/>
          </a:p>
        </p:txBody>
      </p:sp>
    </p:spTree>
    <p:extLst>
      <p:ext uri="{BB962C8B-B14F-4D97-AF65-F5344CB8AC3E}">
        <p14:creationId xmlns:p14="http://schemas.microsoft.com/office/powerpoint/2010/main" val="278689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92500"/>
          </a:bodyPr>
          <a:lstStyle/>
          <a:p>
            <a:pPr marL="0" indent="0" algn="ctr">
              <a:buNone/>
            </a:pPr>
            <a:r>
              <a:rPr lang="es-CO" i="1" dirty="0"/>
              <a:t>Se nos dice que los discípulos eran como unos 120. Probablemente ninguno de ellos había salido nunca de Palestina, donde había unos 4.000.000 de judíos. Es decir, que eran menos del 1 por cada 30.000; algo así como 100 creyentes en una ciudad como Madrid o Barcelona</a:t>
            </a:r>
            <a:r>
              <a:rPr lang="es-CO" i="1" dirty="0" smtClean="0"/>
              <a:t>.</a:t>
            </a:r>
          </a:p>
          <a:p>
            <a:pPr marL="0" indent="0">
              <a:buNone/>
            </a:pPr>
            <a:endParaRPr lang="es-CO" i="1" dirty="0"/>
          </a:p>
          <a:p>
            <a:pPr marL="0" indent="0" algn="ctr">
              <a:buNone/>
            </a:pPr>
            <a:r>
              <a:rPr lang="es-CO" i="1" dirty="0" smtClean="0"/>
              <a:t> </a:t>
            </a:r>
            <a:r>
              <a:rPr lang="es-CO" i="1" dirty="0">
                <a:solidFill>
                  <a:srgbClr val="FF0000"/>
                </a:solidFill>
              </a:rPr>
              <a:t>Y sin embargo, esas 120 personas habrían de ir a evangelizar al mundo </a:t>
            </a:r>
            <a:r>
              <a:rPr lang="es-CO" i="1" dirty="0" smtClean="0">
                <a:solidFill>
                  <a:srgbClr val="FF0000"/>
                </a:solidFill>
              </a:rPr>
              <a:t>entero, después de recibir al Espíritu Santo, incluyendo a la Virgen María quien formaba parte del grupo que oraba sin cesar.</a:t>
            </a:r>
            <a:endParaRPr lang="es-CO" dirty="0">
              <a:solidFill>
                <a:srgbClr val="FF0000"/>
              </a:solidFill>
            </a:endParaRPr>
          </a:p>
        </p:txBody>
      </p:sp>
    </p:spTree>
    <p:extLst>
      <p:ext uri="{BB962C8B-B14F-4D97-AF65-F5344CB8AC3E}">
        <p14:creationId xmlns:p14="http://schemas.microsoft.com/office/powerpoint/2010/main" val="64155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618856" cy="3960440"/>
          </a:xfrm>
        </p:spPr>
        <p:txBody>
          <a:bodyPr>
            <a:normAutofit fontScale="92500" lnSpcReduction="10000"/>
          </a:bodyPr>
          <a:lstStyle/>
          <a:p>
            <a:pPr marL="0" indent="0" algn="ctr">
              <a:buNone/>
            </a:pPr>
            <a:r>
              <a:rPr lang="es-CO" dirty="0"/>
              <a:t>Indudablemente que la virgen María se destaca en la Biblia como una mujer de oración. Y que pesar, es la última vez que figura la virgen María en el canon </a:t>
            </a:r>
            <a:r>
              <a:rPr lang="es-CO" dirty="0" smtClean="0"/>
              <a:t>Bíblico</a:t>
            </a:r>
            <a:r>
              <a:rPr lang="es-CO" dirty="0"/>
              <a:t>, por tanto, no sabemos que sucedió con ella. </a:t>
            </a:r>
          </a:p>
        </p:txBody>
      </p:sp>
      <p:pic>
        <p:nvPicPr>
          <p:cNvPr id="1026" name="Picture 2" descr="http://3.bp.blogspot.com/_Hox9a4QhzdM/TRUVkqoxWHI/AAAAAAAAALc/CmUGL4is9l8/s1600/virgen-mari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548680"/>
            <a:ext cx="3053011" cy="345638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5" y="4623519"/>
            <a:ext cx="8309595" cy="2062103"/>
          </a:xfrm>
          <a:prstGeom prst="rect">
            <a:avLst/>
          </a:prstGeom>
        </p:spPr>
        <p:txBody>
          <a:bodyPr wrap="square">
            <a:spAutoFit/>
          </a:bodyPr>
          <a:lstStyle/>
          <a:p>
            <a:pPr algn="ctr"/>
            <a:r>
              <a:rPr lang="es-CO" sz="3200" dirty="0"/>
              <a:t>Y debido a ese espíritu de oración y de </a:t>
            </a:r>
            <a:r>
              <a:rPr lang="es-CO" sz="3200" dirty="0" smtClean="0"/>
              <a:t>unidad entre los 120 </a:t>
            </a:r>
            <a:r>
              <a:rPr lang="es-CO" sz="3200" dirty="0">
                <a:solidFill>
                  <a:srgbClr val="FF0000"/>
                </a:solidFill>
              </a:rPr>
              <a:t>(Hechos 2:41) </a:t>
            </a:r>
            <a:r>
              <a:rPr lang="es-CO" sz="3200" dirty="0"/>
              <a:t>dice:</a:t>
            </a:r>
            <a:r>
              <a:rPr lang="es-CO" sz="3200" b="1" baseline="30000" dirty="0"/>
              <a:t>  </a:t>
            </a:r>
            <a:r>
              <a:rPr lang="es-CO" sz="3200" i="1" u="sng" dirty="0"/>
              <a:t>Así que, los que recibieron su palabra fueron bautizados; y se añadieron aquel día como tres mil personas</a:t>
            </a:r>
            <a:endParaRPr lang="es-CO" sz="3200" dirty="0"/>
          </a:p>
        </p:txBody>
      </p:sp>
    </p:spTree>
    <p:extLst>
      <p:ext uri="{BB962C8B-B14F-4D97-AF65-F5344CB8AC3E}">
        <p14:creationId xmlns:p14="http://schemas.microsoft.com/office/powerpoint/2010/main" val="3650778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000" i="1" dirty="0" smtClean="0">
                <a:solidFill>
                  <a:srgbClr val="FF0000"/>
                </a:solidFill>
                <a:latin typeface="Agency FB" pitchFamily="34" charset="0"/>
              </a:rPr>
              <a:t>Fueron bautizados por inmersión posiblemente en el rio Jordán</a:t>
            </a:r>
            <a:endParaRPr lang="es-CO" sz="4000" i="1" dirty="0">
              <a:solidFill>
                <a:srgbClr val="FF0000"/>
              </a:solidFill>
              <a:latin typeface="Agency FB" pitchFamily="34" charset="0"/>
            </a:endParaRPr>
          </a:p>
        </p:txBody>
      </p:sp>
      <p:pic>
        <p:nvPicPr>
          <p:cNvPr id="3074" name="Picture 2" descr="http://www.editoriallapaz.org/images-default-folder/bautismo-tres-m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28800"/>
            <a:ext cx="8712968"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492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448272"/>
          </a:xfrm>
        </p:spPr>
        <p:txBody>
          <a:bodyPr>
            <a:normAutofit fontScale="92500" lnSpcReduction="10000"/>
          </a:bodyPr>
          <a:lstStyle/>
          <a:p>
            <a:pPr marL="0" indent="0" algn="ctr">
              <a:buNone/>
            </a:pPr>
            <a:r>
              <a:rPr lang="es-CO" dirty="0" smtClean="0"/>
              <a:t>Aparte de los apóstoles y la virgen María, el texto menciona otras mujeres que también participaron activamente en la oración.</a:t>
            </a:r>
          </a:p>
          <a:p>
            <a:pPr algn="ctr"/>
            <a:endParaRPr lang="es-CO" dirty="0"/>
          </a:p>
          <a:p>
            <a:pPr marL="0" indent="0" algn="ctr">
              <a:buNone/>
            </a:pPr>
            <a:r>
              <a:rPr lang="es-CO" sz="3600" b="1" i="1" dirty="0" smtClean="0">
                <a:solidFill>
                  <a:srgbClr val="FF0000"/>
                </a:solidFill>
              </a:rPr>
              <a:t>¿Quiénes eran estas mujeres?</a:t>
            </a:r>
          </a:p>
        </p:txBody>
      </p:sp>
      <p:sp>
        <p:nvSpPr>
          <p:cNvPr id="2" name="1 Rectángulo"/>
          <p:cNvSpPr/>
          <p:nvPr/>
        </p:nvSpPr>
        <p:spPr>
          <a:xfrm>
            <a:off x="232872" y="2996952"/>
            <a:ext cx="4572000" cy="2677656"/>
          </a:xfrm>
          <a:prstGeom prst="rect">
            <a:avLst/>
          </a:prstGeom>
        </p:spPr>
        <p:txBody>
          <a:bodyPr>
            <a:spAutoFit/>
          </a:bodyPr>
          <a:lstStyle/>
          <a:p>
            <a:pPr algn="ctr"/>
            <a:r>
              <a:rPr lang="es-CO" sz="2800" dirty="0"/>
              <a:t>Podría referirse a las esposas de los hombres allí reunidos. Y las que servían a Jesús, entre las cuales estaban María Magdalena, Juana, Susana, y “muchas otras”</a:t>
            </a:r>
          </a:p>
        </p:txBody>
      </p:sp>
      <p:sp>
        <p:nvSpPr>
          <p:cNvPr id="4" name="AutoShape 2" descr="data:image/jpeg;base64,/9j/4AAQSkZJRgABAQAAAQABAAD/2wCEAAkGBxQTEhUUExQWFhUXGB0bGBgXGRofHxogHxkfHRofHB8cICggGR8lHBwdJDElJSkrLi4uGB8zODMsNygtLisBCgoKDg0OGxAQGzQkICUyLDQtLTAsLCwsLC8tLCwsMSwsLCwsLCwvNCwsLCwsLCwsLCwsLCwsLCwsLCwsLCwsLP/AABEIAMIBAwMBIgACEQEDEQH/xAAcAAABBQEBAQAAAAAAAAAAAAAGAgMEBQcAAQj/xABHEAACAgAEBAMFBAcFBgYDAQABAgMRAAQSIQUGMUETIlEyYXGBkQcUQqEjUlSTscHRFWJy4fAWJDOywvFTY3OCkrMlotI1/8QAGgEAAwEBAQEAAAAAAAAAAAAAAAECAwQFBv/EADERAAICAQMDAgMHBQEBAAAAAAABAhEDEiExBEFREyJhcaEFFDJSgcHwFUKRseHRI//aAAwDAQACEQMRAD8AJipYE/iG5HqPUe8d/r64aV8eRyEGwTfY/DC8yupda7V7a+nvH90/l8xjQy5Ea8eFrwwt44McUSReMcXhy4BmdUDWFu96+F+7f349zXFESMSWWU1Wgaib6UB1xXcZnyRlj+8FGdQ2hTpNWUJtWsWaAF79cSuB5RZIx91YFI2NUwGk2SRt7PU7emMnkptGqxJpPyOcW4wIYGlRWZloaao6iwUAgixud8I4TxF5b8RfDkFalsEAHpuNuxFdqxLzUUoiMwy8nUEqvmawB5jZ1Gq679BgVn4lPmaiy7aZGHmlIJIVQa0gAtdnrv1OM/U3OtdFOWOUoq6ChWYOT4t/3PIFG/by6rrvqI67ekPiZmZ0WOQRrRJtFbUb2G5FCutb7jAhms7LkzplcvmA6kMbAeMruSDRBB8u4BoYak4q8kiySNavGSq3QQod6rc9VO+5ur2wo6mhSxJVKtu4a8QywljVWdo1JBfQ5VunQNVgWR23rEiGMxqF169OwZjZI7XsNRHS+9XjNMjzOZtCZp28NAdVHSX2NE11Iaq3r3YkZjmd8tIDB4iwsNllvVuB5he6m7IIYjfF76jlu/bX6hll+Gwid5NZ+8WSfMdwdgpF6QoBHQXarv1xZh7HQX78VeTlUuHvdheq/ofj7/fgg5Vy8OeVmXMrrUjxFC2y30JsjYgXY264aHPeqIXib1ePYJ6UsTpARjfbp3xH5dBldzM2mMzOip5VZQjMLJJJLMyVpA/FYO1G44FGk05ibLqYDqQNrcv5V8xYVoC6lIFb9L2JwakCxsqoJ73pqr8SsDR6GmANH+WHdR9BWHpIs1l5oPJHZaXxDIhKgKUCgaSCWOu/QaSd8XHF+CkymSjHGVDHT5iD+JVA67/Ab4lSvkc8el7cFIsbEEgGlFki6HxxBzuWkLJXiAsy+GAth9/Nt1bbb3VeH83xk7R+GyoVZ4wCp1aSAdVG9Z1DY1sfdWJ3Fea1y+QYEouYCFYiSbIINabUGxuPlg1XtZUMbvgow6a3d5yuh6CKQU06VFOOzFiTd2Nh8ZkcbaQ5ZdyRpHUC/KbvzWBvsKsYEOAxs+U8FCArHxJC6myTWlQdiRsLNkbe/Cl4833YIoIaNbYjcsdxGgHbrR9awSUoy0ndHoYTxyknWn+X+wVZbMBm0ixa6l/vAECwfiR9Rh374gYoWUvVlAw1D5demBjlps/I6aorEWXJKny2WICC+mttA2PTzXWGMznJY8vFNJlmQxzkyO5o+Ytq0gm2u6qq29ADg1PucPpLsGRzSkldQLfq2Lr4dcMSyitvpiizHMMXhwF0MYYNLGx2vYhviW1fDYe7CcrmCJIbmD+OrHSOi0Aw07DaiR3xUZpiyYmuC8EpusOfeOmK2Z3aRYYyFNancrq0rYA8oIJLHb3BTjoJ/wBGWkKroLBmogeVit77i6uvfWG2roy0OrLqPMCq23ws5tdrOKqDNIynQdVUD6j4g7j54Uouz27YmrHuScxm6OxGI4nYmv4Y6SPV3/L/ADw3H5e4+GKVEkzxfhjsRvG95x7gpD2JsOdRyQjoxHUAg1v/AFxKim0kMDuPofUEdxheX4jH4qI5VghuiUK1VGqFmhdetjBUOIQoBShb2GmOt/S9P88EJ6kaTxaHyAvHp2jWM5ePxDK2kBmoIQpZtR9ABse+JXBMrmZh5oCrKQHAZSvSxTXRsYl87c1RIY4PDaSZpAoBoBNQ6nrsQar3+7FZlebJMjoE8EXhSyVrgbUVOnbUgA1Ch6g+U7HCcmpUy1huN07Mp5nmmefw8wbljkMet61AXQDMB5gpGxN0Cd6qiXI5aXhKeMkwKySRLLqXTqUMwpbJJ6sT7gN8FfFuXsnm8wcxLeolg6LYSSgoVz3BoGwDvp+oxzNl4cta5hDNC5Xwo1OjSQNzqBJFCgB3DD0xM5W9KJg4pO+Qx5l5hnTLv4P/ABD7J9D7sZbNDmcq6yzKwGv27Hmuw1D8W1n/AL4L15nyaMhzEc5QAEQELqLKw2dmZQAKB6eYOPfgZPMmWlDx5nKyMhH6PRL54WFi12AYaTuGsGlNYiEGb+rV6W0QuY1V5mbxNR0IQ3Y+QGq6jYj6nbbEuDw/92jmk8OlkZm2B8+gILogXovfoDgXIUu4QtoPs66utwNVd+nTGg8mR5YrJLNUkrEAmRUK0QQQoY10I9DtQxcqih45uVx8jUX2f+NnkTLyoY9AaQuwOmywStK0xarAr8Js4tucuWJszGhbSiwy6SDZZgxAJBvYKK272MIyXH4MquqMruQVcAklEJ0C/mTv+t1wR8R4uuaQhtg+n2W2BHnCg+ti6xo8TVW9ycCeWTUeH+wG5FVizSxZgFkQaVq/MG9lioN31FX2Bw9kuNOsuVEMbIzxvEWcEjwvw7Dc1pvpYqu+IOb4BMsLTzuELlTpjOpo6A06rFAUCux2JHwxFg4Q0mdURy3IgDtrk8oAUEeYE2bY+UbDSb74wq97K/C0ki9aNcn4iiRi2pmGskaywsbbE+bb1vFRy7mc1KsskU7RvDIWVegYgEkFgw0g3VUQbN+uCvh+RiljinnV/FSRlKeVgGjbQxIK0Rq/LT6nAXneFtHnMyi5eWFZmKwq2ysu9nUfLpABPuBrDhG9m9+TfNlhJRUVsu/dsJ+H86vm4WbMSKXW3UeVFQL0YbgydfMp3Pl6b4ueG85Z2aANEUtp5VEzxknQioUtVoaiXF1QpT3OAPm2dI8mmUKeaKRV1CtNhAWZTX4gQev4jfQY95d4tIcoq033bLMzP4davPZZiD7ekAdKoVeNdacHKtzkcfeovg2DhPA5Z4JXlWNXkII2LVvb6DsRq7HfqLBrGUcX4UMyVkjBAVliWR3OqzJpJ8Oq0Bm03Y3Uncdbbk7nTPZ0eAcwsaQ1RUKHcdACbqh0sd2F+uKuf7xC6xxS61XM6vCBry+IGQ6j+Fn3v3N+qcYPZ13NFbV+SU+RTKSvlM7rfRECoK35nY1oo7Nstb+td8QcpNqYJmHKTIV13sWCjptZ1b/mPfh/m/ieabMQEoxlFFlLakl81of1QQdQNAAGj64dzHBXnjGbRlMrGyg06dIoKqnY6go7jcgisVqa78m2KdvTLja/kT+BTlsxMYToCRWqAAa5PNRKd6vf5e7FPNwRMzHB+lcZpiPFMhc76WZ9Sk+UgjagKrEjliKVG+8zJpLayCbsWCdR7b0enYk4Rx9UzfERBI6rCI/EBXykkgVvR7b/APfGSm9VfUrLjxpXHf57FNNwScs8TU5iIi0670LoD2mqqUg2ehvtiTlskj57LmJDDHEpaQk6tKICztY23Gw9SwxQScPFySDUYUzAj1iia3LHpvQ71W4wW8xZaBEUZGQqxUq6gnzIQDvqZrNj8PW96x2vItKVX+xxRxylJ13+vyPWMhkaZrjd4D4KnT5qa9+wI1A0feexxVQc1rEIUkUu0chaX3+0fmwdg97brjyfjMsphk0L5VfqBRYgruK3HU16nAWyuxZiCe7E+ve8YRXk0yQcEnW3Y1DhHMKZiWaRVINBqPUqtgsevc17hpwnNSqFypWQHMSSIx8zeyyguoW6CKNh06DqSTiVyeiZLKSId5pYg7rW58RQI0Poosk+nmPbD/DcvFLJIjxxRSRbRFFU0HRloMbutLddhtQBGM8uSOKNyeyDHjc7rliH4mBpOh9DvoWT8Jb3b31Bo1RrCc9xRIqMjBb2F9/lhjN8BzUiwZZDGvh+GSwG50gAUav4/wCHfFnxIR5aXzMsjFSAxVaq+gtu/evTCh1MJq4uxS6WSkokCPisRFiRKPvx2BfMcmPK7SQLpiZiVBaqF+ldPT3Vjsa60ZPCwt5D4A+UzcMqvaatLLIKFElSR5vaWwenrjSeZ3RoS60NDC/QjpYr0vrgYj5eZM0JI3pbDBCaAogmjX5eh64HeM8UZOKjLyyhoXGqkUJoFN5Nux09TezDFxUlF6hz0yktOwMDjV5wyh7/AErMrdb8xI+or64veNca+8xBNcaKzbE/3a2NLa0W6UTi0yxysUTxWGjApgiLbLpNq7bmyN7ob4BjzDCcx4oywVNNEWLPcMRVXt0xn+N34O+XUzi4uXYMclyuzLG0sjl06GORQtXQrUQfZ3utwDjp+IKgWN3/AEq0L1JR0kFhvsvTa+9VvilyPMz5mXQjIh03TECwCxbcjrpN1saGFcm8Gy+aWSSZ0kbUDWtgUAse8nsem4xnNPU7OfabTXJa8I4tDM5YBHdVGpygc77LZFAMSKNdh7sDHNXB1kzYTKRtbqWrt/e3vygen96sTOOvHDM8CKhjVgSF2skButWaU6b9B8cWnL/Fh46LCnk0aQsgtmoEkAg1QB+enHVLpp44qa4asxWeE24S5srODJ93mijnyixsIG86afN5t3bUGBNeU6unarxN5gzX6VVyyKDOgXzaQNydLfowFAVbW6PTEvnhswDDOjCMU8dGNab2HJYHYg2Ph4ZwK8C4bnpswk1jYhQx00QD7Cr3F+mw9cYqLl7jRyUfYvJaZflt0dI8wY2VybaNttqOk2AATfpi0z/LsTSlAWCAKy6HTcmwSdWxJAr4LgoHDJJV1SyzQLGGUiLQpZmoAHUpsLXxAbATwbLyNm3y2dH6XQGSVa3Fhdyta1qqNdUIwrk4arBuEZ6aHYM/M0cmTcSZhI78Uxm9MZJC0d/MBRo1VEV3A/yxmWgzhZZhDEQQzNqrSoJUG9xdfnWDfkzhUkLTUiNG72vUyBST/wATpYINiyav5YoeZeAOs8szeHKviFiEutJY2hWt+oFg9Qe2LjilclXC3MZdRjqMlJbul/4K4HxxkTMLLmGSQucxFMq7jV7dqwoqQeldfeBi4y/B3lD5wZlizMHiJYFQmqlVrOrUV8poAaiPjiJzDEZwgjiYtGhLaythDsAAQL3UmvhWK1Mwv3HSCdXj1XbTpLf82MbtbHr9N0PqK9S5/wAFWjSZzPqsj0jSNp06R0Str2tgg64tecs3JkUOVikLRSxi70swDMytenbzVt8W6Yu+TOVIOIeCTpj+7uzShFp5Qd4yX6iiCK9Bi7505ShyXj53UHjaAp4Mg1N4gB8Mxv1jA93ofXGlW14OHNF4pyg+bM65E5dmzEck0LhCDpTY+Y0CVYj2VO2+/wANsU2X47Pl52XXRVtF+0F0sQa/WA3rHnBuOzZYOsLadYrp7JFjUvYHfr/TGgfYtnYjPMrRr47eZZSBrroyg9hsDt6nDaduzJ8Kiu5w4SuWyyGOV3mklAY6mZpSQ2qhpBB9nv3rCZcl4OQgk8ySO/S2Urpveh7JoHG05gQpGxKqVBDtag0QbHb2r+nXGK/aPzAZJ3iDI6wv5SCCaomjv+G9PxvE06K1b7BD9n3AfFAOalk0KzJFCDVgLetyDbGjQA/Vs9cCvExHO7SRwEsqkSNEsjeGFIVGLXR1IpNVsG+ltwLmqfKxGWeA+GQv3fQReqiLO4LXYob16Yq+T+Mtl8hNI0LN+kYlhqGrUB6UKBFH54b9q2QY5PWnfA5kmghygUsDGw1C7Oo6xqAHW62+Xpiz4fn4PuCwElEZAoaxWo7hvZsWyk9fQYzzIM0ojg1UoBpjdICSzbD34LebuDQZfLpJG1EMqtUhbX7XmojykGie3mxc2nSOmfVSyK1FJIp2ziBbJO3QV79x9TiXxDk50ijfZmcgMqHUUJ6Bl+RFg7EVi15S+zrMcQj8dpfCgHShbyFf1R07dSet7bYKc/l5iQmtgySRu1AUVVtdNuCLO+1/njOXsdIvqeq+9JbVX+y/4ny5pysbhtUwRULVQsCrFe+xfv6YouI8vMiRzvMok/8ADbZm32K/Mnt3J74KpeNpl4F8eSNUNaTIQoZva2urxm/OEEWYjkzJBedjrSRJOgJGhApOwVSOg7FrF4yywU1T77HNickvb2Gp+P57LujqQyyUrJ4YpO/tAkn3mx8O2GEztRvIzj2vOrUbtt/KQSeooD167YjZPOAxC9Qcg+Yj3dVB2Prik4XljJJGuo6nddz2JI6/A746cHRPT7IpJIvM1iqWR/i47hZ/Z2ck86/d0U9EeU6lHo2laBHcDp0x2OzXPwjdk1yHSSLQAr17HvjsY6Z+PoTeP8w7meN5jLzOHJYxHSd+tEg/C6+O+KjIcszTM2YkzA8WRQVAUliWGwP6o7bYe+1LLMc+2i/0yB9rAsCifTsD88T+XOJTeFUsgpARq1BLHqfWj/DDyTklsw6fC/x1su/xAvMx0zKwGoEgqehrYg/PBVyqMkI11x06L5gyrvR1WxI3sf5YqHhUMzXqYs1Mf8RokdVYiiQel9MNQyx2XDEBhpYXX19caxx+pHZ7nV9oZHBxyOO0lz5KDiXDHV2eNT4ZNivwg9j3HzxM4dmUykpALMRqV/wiwa8tG6BHU1semLbOZnTH5T6/6I+eIUPD0zjqyyJHIbEwPYge2BdsGHp0Pxxplgor4HkQyOUrWwzx/MgTyOotWKmifVQeoP8Aq8XXIE5/tTKK3QupHvUoxB+m31GIKZZIpg00mWkRAVCuXN1sGKKLur8p93pi25BlifiuV8LdII23Iq/a7b9Ne177YmM20o9gaXPc0P7b1X7llwqgf7xtW23hvf51jOeVOJMEqrK69N/3WF/UHGp/a5D4nDy2xMcisPcOh/I4yDldTa13aRfmWBH5D8sEtkCNx5o4gH4csijZ9BNbdeu46Yy/mjigiaN9DBrYBo/aUUG0mwfKSdx89saFmRXBq70Qu/8A5vlGM15nNi/ECGwaboToA0+4nr8jhNpOx/AJOEZ9o/DmTcMNwAT6WD7iD9VxH4vmH8OQsumoWYGtOrYnqOu6/mcVHL+TlMMelqG4b3eYj6AVh3mHhshy5UTrrZgmnUPZIYG+4s0Pn3x7E+ox6HJ80fM4+iy+qoJOk9vHPPHwKE8WJAYsdRZdz12NUD6V/rriAGI1C9gx2+BIGPANKamSvD8zb1uLFV1Jv6d6wxl1lMZnK0hb+J611qz+Yx4SR9/0OeOKe/c0z7JYCDI2/YdfTFl9qkLSrHHqpSJCd+4jJBr3UcBPAefZkMWXy8MTNp0sWDWCt77NVVRv44e5z5vzAuCVItRjbSUW/a8pIYmj5dYI0ggjDWxxdVP1Msp9rM3knLC+5G9XtWw93TB59nOUcyrmFpAxcBUsVVA/Dc4BOH5ZpGKoGOxNAWaG5ND0AxbcB5nmy6+FGAx1+QEWCSQCD0O+297Vi2c9mo83cVdMs4Emi2bcna/FPX1wJcaz2WPC0GltRClNlvWepJqz+KyTvqOKznLg2bEEc+YPtMSy7jwyxsLR2PfcXiv4ck2biiyiopERZtdqPa3pidtvN7/piGk6dlptWqI39uyymBHI0w2UAFbhdifU7DEuDPFcoYtbaCtlATp1V1IurusUJXw5aINo1EH3GiP5Yuc1l3iMcMqldVEavTrv8ax29PljC0+62OXJjlOq8iuHjygdLUX9K/liU7UPOS+1UxsV6b9sRIwLJwh2sirq/f17D54vUlFWfSxlHHjSZtnCOc4cjk8ouhmJgUhVI23IJJPqwP54H89zMJnbMPCyCR1BKEmgNK7m1s+X+XfAKM6ziPXdqmgA9gpO3+vXD7Z9xH4YakB1V78edlbk6N8P2dheJSXL5fw52E/arxpZ8xGkTMYIolWMMK7AMfj5R9MWXK3Lz5rLrIJDEiqESk162HViT7I1bAD9W8UMeTWeZQ+409tvX+n540XK5eLLwxiGUJHosqGJcsR5wBex1X12HuxvPDNY4yS54PAyKEOonBPZGevxN2UmR2Zxa01nT+t16dPyGGCjx0HVdxqAJU7HpdH8jhGZhKt4Ya92Ykncknue59/eziZkOAyM6vLDL4V28mk6f/l0PmAFY7YTeGNS2q7RxZpPqHGu1URVUf3B/wC5ceYPyqHokHQdYt+nu2x2MP6rL8pp/TF5At+IM40nfwwSvwOksPh0P1xqP2TZRQJjJCwlDAAyKdlAsaA3TzWSR129BjHAxDEjutH5gg/lj6B5OiHgZaYSzSGWEWJH1BKC2FFbb/wx5GZf/F12O/Bnb6f0nxZV/apwbxGim1QpSurtK2nV0Kgd3YealvffGPZiIJID1V0Vh2o7q30ZW+VY+jeMSqEVnUMEdSQRexOk7fAnGLfajlFjzUwBAKzkgV+GWNZLABGwcP8A/IeuNfs3JtQs8nkwaPy7r5fxg3mVtT6VWK3mjIiGek3RkV1+BH57g4dOdWqLWfTp/wBv9dMI4hnzIkbMiN4aiMk36kr0II7jrWwx6GZ21R5uLZNMgyQjQD8f64n8tcalyE6ZhEB2I0uDTKauuh9NxitOaINr5RdgDcD063fzxM4Pwx83Lpsk9WY2TVda6nGN1uXFNug14/8Aa9NmcvJB92iQSCi2p2I9aGwv44CuF8beI7AN5i2/qRX8MP8AMnLj5QizqBJGoAgD3G+hx3AeVsxm1LQqtLsSzAb9e+FrTV2V6crqtwmT7Up/AjyzRReEp8xAbURq1bWaB+uBbmHj7ZkjbSq9F67+pOG8vwKZ/EARtcZUMukmrvr6Chd4vOP8lGDLLKpcsANYIFD/AAkddx+YwOSQ1BtOuw3lc/mxAWKgxBTvp+O9jfqfhhxeCRvw1syZblDWQNyxLAaSKu+pu+19MTshm5f7LeTXGyq6xMjDzsWN6OxIKkmwegIxc8t5iB0TTEIyXCMv6psAi+/x9+I931NPZ28A7wzhf3rLPOZ08VSf+ISAoAFg0O4N6u9fHEjgST5vKjLL+kVUEhUeVqV6VAQDZOlqv0U9saW8OWdCvhJpGxGkUa2+Y+OM6zvFp4M3I+UQiNECMoU6F02RVdK1X8zgaYJrb6gzy9J4GZjkt1CuwY0bUUV3rv7v4YtuY82uazynUzIyrGGI36myQ11RY7e7r3xZpwmJXgkKmVRKzTNZLksoOoACtIbt6t3xK5k4c0ztmsvEfDy6I0rEAa/0l0mwDkKCT8/TDta6K9qW72X+y6m4ZlsiyNlIrDLpLa31MQxBN3QsgeUVuOmA/mfg8UU5LMsuYmUv4ag1ExNiwtXY6DrtZ64kz8xPqK5V2cL5iSg2LG6W97q+nWvnir5b43DDPLNMpeR7IKlgwJvUABt5vXtVYuSUZNrcyjcoxT2DKbJw5nJZb7xOZWaMOa20HoehOprBHw+OKzhnDc5lGnfKxCSOQDSq7gsDR8psigxsGtsCmT4m4TwkBOp9o1G4tul/i9PmMGvBuOZjLziKalDq9MoPlIsmj0vb39fdhTUVFJBGUrbBniXDpYFyvEpFDmaQs4YqQSfMPKN12vr6Yb5m5lEmYXVCuiK6U7WTVsa7dKHTBzz3ljmo8nllIVpJDKxbYIqpW59POoxmXN3BGymYMbMGJAYMDYINjY/EEV2rERpteSraTo94dlXmMsgISJLZ/cCeijuawWcyS5VcsipCVJZSoICn13YAE7bUb9cROTkVIhroCRHvUNiSaF+m38MSeZs9ltSU/iyxjYj2F22FfiPT69dsbvEnTbPQl0+nFGUpcrv8d9v0KjhnDMxNfhpSh2t2YAA2PLZ6nzD6jEd3I1B9tLMvbcqa6YJcnxh8vBaTXJI+plomiyKSTv2Urv6n3biXF3JlLi2JFk1+bV/HCeGSTl2ROPrJQaSe1cfAe4TxLRIx2LHbf3dhizzfHCRoVac7CsSObuW8vDlFeJwHU7nXfiEkdiLBoXQ2G+Bvl3Ls5LbndUHuLmhjpxde44tKXB5/3P1upuTq+Qq5Y4fE1rIA0llrNBSABQOpgNiDV/rYLeUo/GyjwOQS0rE1vptw432sVfTb+VDmeXgjyohkkC0Yyi6w23cqCVIN7VvXbFjyblMxl52VonBdfLq6VfUnp0+fbHlZdUoubPfWHpVaxun2VoMI+A5NAFZSSO5evyGwx2G5+Z8jExjknXWvteVjv1O4BGPcYpT8HG5Y/JhgBKPMK0gAC6u+vTuN8ahyZzUseShVyC4kdlQEikYXtsRsxIr3jGUZyKRF0So0dL5QQRtZO3zP54d4BxBgdJ3Cqa9avcX6f547HiTjXZnmRnpTRqPMX2gK8bxGoQ6lbBJJBBBo0K+O+AXn/jgzZEunRJaqafUHCpQboO2n64IOTuGwTiSXMKjOzAoCrMQAAF0g0SLu9/reB/mDJQ5fNkRoXiS6voCTfx299/lhYYQUtEdjSSyKDktyVyxydHNGJJAzkgnysAN6q73BF4p+J8CeESIGBQug1DfcEivq3z3xY5LiQViSZFU1slG67bkVY7716HHmVImV1J8hIAF33FfGul47MfSyc2m/kcmTqYaI0vmN8W5HKRI8bFiaFMACxPcC7AAu73sYc4LmdEX6P9G6MFYUQbvq3e/nfXFiMtIkdtImle7uBpIO99zq7X6jpeKXmKaNmXMRuWUgLIABeobrd+o7j0w302nFbdsPWvJ7VSNCkjGYyaax5Zo3DsxshkUspF3QB+GxwO8D4z4I1RrHJGXK76VqwStAA7EKb6nV0vbFZy3zJmWgky0Kq2oknVuVBBB00QO9dDgfh4vLA76bR73IsNd73fc/1xyKKrSdDnK9YecL48A7fo2VZWLvd2G6LqJC2NjvX4lHbDeW4ikDqubkUqW8oUgqU3BDirN2BfoPjis5Yz+bDDPFTKEsEmunRmAHZdiTiXluMZLM54yPpUsoFGNfDLA9V39o+vqO+FOW/HA4RrvVkTm3gaw5NWyzGWITtLqBsBXUBdRB3IIq/wC9hnlLKyxwrKyMI/FR9X4QAwsk9sQeYOJxPmWWAkxA11oPuSxobadRsYJc5zHEuQEYjfzLRYKwRTvuLFE+lE79axeS6TXcrFijK9+P5Zf53Ppl/EDtQ3b1JB823rua/wDbiDwTiiTZdjlApk0jxEl6qzarN7Woqh/iAvGeQ8caURxzEMUIVJG6oCRuxG5A/gMFWVkOWkcRusCKrKzEIztR3DrdliaIHsgNQvqZmvaX08HJ3dDvCcy7y6aRJVNsq6iGLW1CyaNr6ntvviz4fzTG0+lw5i1AlEjGlq7Eatx0HpufXAS/E6PigFm1AEVR/ETqr4YJc6mXTLeIVu1WwDp22s3dna+gu6Bo7YzaponJgx7qLvyWudkDZ12y3kkzS6pkdVZFKig3l/xbjuT1GBPiU0eSkMTQxyNQaQuqlWYsSWTYFV0keU9CPngn4FloGyhOXDHNMouZyxZLb2DpGlbXsP5DAVzDwaS3eRm1qRZcsdd9aJvoK6+uNI1r3HKEtC0p/wDDTeR83k1yT5hxloJZ5GRNOhGKLpW1DG9m1E1gg4RwgyqDnUJNF1VgRoo+1q/Cw9B2Y9QcY3w3h2VOUdpZArpdg/lpFecE+/reCl+ITcSlSJnkhhMCSMpfeb8IPoqgknT3uz2pSrVfgyipVSfJK4nxZxI0yBnESkBQPwE7+4bKDfqBgd4rrzscss0YRvDHhCh5Repb6bsbs/38NZLNyR5h8gTrHiUoJsA6Re49K3r0xcyo6ZlIMwwlV0a31FfMq0oBPQA6dv7vyx2Rlhc033R5npdTGDjHs7bZT5GNfAWPWupEIs7WSdxvsa26164e4NE7/ePBjZ5GibZAu6KN+tXv3HWxscXcPCMplo4pJmad5TodV0uqN2IaPY3/ADxV5rl2fKmVpHkVNAFAAmXX7MYo/rUD6EURXWcixTk6tbL5HoLLnpa2n2BuDg2ZfLxzqodW8oRDb0t0SvoaOL3liVRDKky0GdRJY6DUFIPf1vEjO8xScNya5UA/eCt6zRCaiS9fDUQB7wb7Gh4esjQxSQFi7SaWQsdTNTMzBv1TRvr1OOdylKLT4s2g4xkgzmgyxs+HqiI0jWdt99KKR8PSqGM44neWzLLAzaQwZB1o15fiQenwGJ0XML6gJq8halqtJ0kUf4YrOD511zC5krqCPbWLG9/K99vhiIRcR5JxlwF3Cc1m+HNC86tochVUMCSSNhsevejgq4rns2d5IpIh94Kx6CGJVgSd/wAK6fNZrdAPXABzjzU06pGi6FDBywoMWApaC7LQ9OuCjgfPLNEFzGmaOBUIVI9DMQDszaq6bGquyO+NYOTjRk8cXkuO77Ccxy1KzMyaVUklVttgdwO3THYfk+0rLkkpE4U9A2ix7vax5iQuRD5941E+WVEAYu/tWGrazuDtddBX5YAvDMUiNoKE0wBvdTsDvuR/HEcyDtt7sOrkZHjabbQhC7nck9lHfDjFQjRpOep3QUPxYsyuQh0g6huAQa22IK9Nq7k9jWG44ZMy6pEy6nIWr3C7LfvodT8Th3k3gAldGmAkRgaCtRsbUw2PqdvTrg44vydGXjfK+EMwpJCayFpSAdwNmtl67fzxcknR6L6n2vRGrVA/x7kyLLwpOpfSijxAw06hutjp5tXb+GGOAZvhvh6p5HiYmkWNT0B2L0pG/oe35ROe+MZgMcvNt4elmUi/MygjVuQa1UK269dsD3KmVSfMGOQ6FKsQN+vYDrRA3Hwx0Yc84QtnkZcMJzpFlPxOKbNQI4TQjnWW9k3611W639+CDnXgWWcr4cgiZldiAo0HQLHVxvRboCSO229BzBwpcnm4jAwkDU2kkFvKaOr0Ddv8sO8P4+WjkRViKsA3hupYEqNgQxNnbqPXat8LJOWSXqWaYoRhF42N8oq8E6ABbfUsmoBgNNkOvbp9bOLWfg2Xzmced5NEDR6mY7BSFCg9vKDRrv8Aliu4dmRLHJKytEYiFqNTdvdV7tsK4pl45MmqwhtbTAaWrUtA1Q6gG/fhTUXdbOiPdWnlWGXLvGoMjAhbOwtHCLMcdGV23pBRogtRuroUe5xn3HeY45s2+YGViTWBcRAYE92uqDE9aHb347hvJuakBVoyu4q+3y94wa8tfZh0M5INbgrsT5uhu6o/X5YzhijF3dsHNszJ5fFZn0gMbY6dlr0A93TBZwgZh1jiiV3KAvuTQQWOh2qzt36/PSOH8hZaMUw1bVR81DsL9B78EseTTbb2QAC25AHQC+n+eNte1Euu36mVZzkPxRqVArfrdAfWxteI/KXIhzUYnkm0qxIA0kmlNAliehrpjWOKIgRjI4VKNsxAA29Ttig4Zm4XSF1JrqpXa1Ju/X5e/GOSbWxtgxqQC84cG/sw6oZmp06kAGwwFDrYINi+lHARmeKSvfiEkMOtKCfiQLONyfhOWzIMUjFj1YFhqIJNWN7Hl6+7DPGORoXTSqLX4TXTFwdpNk5PbKkAXK3EhFGtsNLbla9mtrB+HX/LDfNOcMiSEMulQe5Je+ps+n8sWy8gyggBgqDodrPy9MMvyLO5MbG12824sfIdj/LEaFqs9f7x0+lv+7T+l0AuX4oI0YLGpZqp2NsgH6uw+P09MH3DTrjyoEls4AoHSEGncKRuR2I3+VYW/wBmSaAL83c+uPW5VmjMJG6wCgBVsNwfyJ+uKmr4PIhKiC3HEinl/wB18uWYFBF7KliPElYmtTaQoHfc/HFflc59/wA9G+YJEBJCrI2x2NDboD0/KzeCPIO0eSlhljZ2eVzR6FCFA1Hr27A4Gky8cTtHmAynw/KE0ltwCALOk2p777dsKjow41KMnJ8cLyyZnM1Hkc+6xsDC6DUiklQ2oGum+3b+8RhXGuNZnMt48GtcvBvD01E7qzha6devbE/kqVFzpnZSyRhiuwBBbyrQ6atJbv8AMdcTOYZs2pzBy8NwmQNESoITxKNGj5WVixN7DbtRxXqNR0oWfpliy0/H1M54nxB84ylmBl2RRpNtvt02sknb341jI8LjymWWFURpVjLysVDWVFvRPQdaG3Qn1xmXLvBGOejiMnhstu5vSylSbAP63offeL3iXEF4bxADeWMofER216gwYebcAnp13q/XA2vwmWP2pyaCF+SUz8b5hx4BaP8AR6QLNGw7gnoegojYbbYHeU81llyckMzBDqYSE0Q2+xo79KAI9MWXFOd83mLlgQJFGo8wXf37EsNhV10333OM0z0gLMVN6tyffdnCcU40nwOU0naQ273Y6gdDgn4eKy601jSWO1USaI9/sgX7sCsclfDvi64LOoGlz5GNf4f8t8b4mkzXoJxjmTl8RUXDYK87MG71Vde3yx2Jua5RzqsRHCZU/C60QwO4I39MdjHbyW/R/Ix3LOIIkRsrDK+9swDNZN+m9el9sQuYuNLIipGFFNZCJoA+XrhzOo8GY3GsDYkg+Uk1Z9PT5+/F5luWhP52TzHv0v411+eFpV2cfqOqJX2TzhjOJNHsAoG26NbCz0vy/TBvw+GJNcsTO4ZaGpiwUXZC2SQCavf8IwMcN5cVSwJKnQxT0JrofiBQ95GJnKHL85ldUjQgt4jB9Q0g3VbkHe+2McuJt2n+hthy0qa/UruechJxBozDCxnjj0sEGoyCtQO3ZfNX+L5YzVYGgmUyowKONaGww0tupvodsbxlaymbLi9dU6mgN66e7p0wC8UyLcQ4jmZCulJD5auiFUAN06kJfTr+esKUaM8kXqbBfO5771mHKIAAhWLajXialJ9+9fDBNkORakLN7V9BdC+vQ7/54IuE/Z+qEMOx/wBfL3G8HGQ4YiAKOw2H9cDT4XBOrv3BDI8nASB6A2UFVWgaFA9dz6nBInLkDblVJ9awQQxdhseowlUw1FJUS5NkbK5GOMUq/UnEkWen07YdRe2FtH6emGSRo00nscUnO/HFycasgBeSwinoumtRPqBY29+CeLKDqcZD9uWbrNZSMHYROT/7mA/6Bio8gwL5n43LmCfEkZyelnYfADYb+mNByyGOOFVrRLGrxk1pKkCwL7o3lI9Ap74y2T1FWNxjbvsU4os2TaBtzDIWT1AY6vyfX8iMTnjcS8M3B2Z1z5JJDJlJCNLtEXNWDpaWTw/Sv0dGvU4JuRudSZEhnOoPQVj1B2rfuN++Bv7UOIePxLMdCqMIx7ggAP8A++rAzlsz4c0TD8LBvpWNIr2JESdys+k2yYbdevcYa8DsReLFQfaHTqMcSrdqP8cQMqHy/uw3Jkr2rFqEo74blXAANZ3hobGf8c5MlFydApJ8q9fW+uNbmi748dr6jCBNrgxXlkNHJMszRrEBqDOu7GtgoPwPvxZJxZvuyZiQiJGkOwWt0Neaz+ICvljRs1wiNyDoUntsLGBrjnJSzCtRCAhtHa+/wvvWIcEzZZ5Xu7B6flqWDNxZmMHNmYFnijOh0tT7Db3Q7n6b7Z1nQ8k7kq3iFyNG5IINafUkdPljZJWePNtmpJFjURMqqLqzpqz8r39MZXn8y33qTNIpS3Lp23vrX942T8T64tbGbbZfcG5gTLQSRpG0qK/lEiBWBYWytRNBdNkjrfQYGcrGM1L59KGSRRa0AAW81L8CT8jgi5j5nSaGNgieLY89MrIO4NGmB6V/PFNy7k/Fn0miLLEnpuPy6/XDxxXPAZZNLStxHNvK75JwdXiRP7Eg/wCVh2Yfn9anct8EVQHzQZVddSJ01C6BPeiQa6XXpg0y2VkC6CBKoO2sbH02IP1xWZrlHMSyGV5dRJBIN1sKAG+wA2G/TFZEv7WRik0/ciDlub3jUIqDSuy0ew6DqO3ux2LZeTB3Yg99KrXysE47GeiHg39eXkOOIcu5eVxI8KF/Uj8yOmH14cF2H5YupIx8q2x0cBPavjijEG+I5TV9O38sU3BeLTRO3hb6l37jY9T6n0+eDqXh4N7X+Q/r/DFbwngTazJImiuikg3vZNA9NtrxD5NIVpdv/oEzyTPmhJNbazRNUOgA70AANhWDrhWSXQrACiorbt2xfy8NQj2VI7ggH+OE6Fw6E5JxSS3GoohhXh16YU+EnDIPavDy7/H+OG3agBjyNidxtWAB+I1uf88OPIO3XDWgNZr4/wBR7seiPDEdJZ/zxgn23SE54f3I0B+dt/MY3+vecfPn2z//AOjLd9I//qXDQAlDLqUfLBf9l/HTk847H2HhcEE0LUawSe2ynAVw7oT03xMJHf6fwI/jhtWqBbHsuaaR3kOzOxY/Ekk/mcRw5MyDDmrEbLf8a/Q/6/LDA+qOBymTKwNfWGM7/wCAYkEXis5Sb/csqD/4Kf8AKMWZYdcQMUsvZv8APHkkdb9vXCUa+uHX8oqtvT/XTABDZcIKEdMTHiB3Xp3HphjCAYGPXisYdZBhsjDEVubyII6XgR4/yas5BHl94uzvf136/DbGipHfbCDlyTXT34adAYnleSwJysqsyCwAA3/tBrvRu7HT3YL+D8rwwC0iUE7k7n6E3Q9wwbHh6g3W560TuPfVah7jjw5b3YTHbKmPLADEiKEYniDCmhwCKxssMdiy8EY7ABJ+73VX/r+GHEiH+eHTJtthCy0MAzxpAOmOEmEhfrhSjCAfyxB2PfCJowDhExo4XCupSO/bDAjsPfjyMD5Y98M98evtsOmEB6aJx7FufTDF4Ute8YAJV1uv+vXDjDoR0P5YYWUCwcORTevfDEeOTeMU+27hpXMRy/8AioRfbUlD/lK/Q42qcaT6+mBX7QeX2zuV0JQkRg6XfYEEfMH6gYEB855F+ow+W3xL4xwZsqyl6OqwavYij3374isoNEbj44pMbVbM8LdcN8ORnfYEljsB3PYDHmYkABA3ONI+zjkRmmizBkHgo4cED2yrbAb0NxufdVX0GxJGzcOyQigiiFfo41W/8KgH8xh8rXXC3XT03B74G+fM88WTd4mKvqQBgSCLYA9MSHAQhx2/74XKuMQ/tjM98zOT/wCo/wDXFvwmPPTqXGaljiBoyyzuq36De2PuAOLcK5JUtTpI1HdT16dMekh+oo+vrjPGywHtcXnP+FJiPqZB/DCDlCdo+LyX2EomjH/y1MB9MZ3HydP3bPV6H/hh/IhGxw4q9zjPn4Xm0j15riEsA16FtpZA/lDBlKNups/Q4byWUeaVYo+MOXc0o0ZgWavqXA7YfturJjhyyjqUHXmjR5Guh0APTHqsMYpFxvMkA/eZ9x/4r/1wv+2sz+0z/vX/AK4v02c/qI2fVfXHux2P174xb+2Mz+0z/vX/AK49/tnM/tM/71/64ehi9RGxSRVv1x4Gxjn9tZn9pn/ev/XCDxrM/tM/71/64XpsfqI2cken5Y7A7yZnHfJxs7szEvbMSSakYCyfcMdiaKTCVjthMa4kSCxthjRWEMcPbHatsIVsdIffhAc7YVCaOGbvDgfsMAyRLF0ZcMsvrheUl30np64kzR6evTDEQq9MIK+mHHYdsJOAYy7m8ORHCPjhXiAdNsIB4S15TuD092G5LU0f9fDHJJd491ajRO/Y/wAjgA+bftCZjn80CSamagSSBdNtfTr2xQ5aI1KemmO+nW3Rf+r8sEn2oRFeJ5oEdWRh77jX+eKPh7foc1tv4SD4Dx4yT+QHzxfYRCyws79MfS3JkPh8Pyoqv0CMfiw1fXfHzNEDuACSdhXvx9VZOLRFGh6qiqfkoH8sJgTIM2OjdD+WBv7SoyuTbuNcZB9fOMXwXA99oTkZBxdjXF/zjBHkHwZnqwXcclpMog/4YysTKO1sLc/EtdnAZqwe8LgiSGKHPTwlDGskQHiCWESDVQYKVdd/ZPe96oA6hXHk6fsvJ6edS0t/Ld/Mh8uZiETjx9OkqwBcEqGrylgO2LbMcnPNJI2Wly5iLEqBISQt7A0D2xDHK2XnLDJ51XIryujDqwVfMB3YgdO+A8lo3NEq6ki1NEEGjRHvxwP2qpLY+pjH18jlgnUqVpr9nQXcxeThsMfjRymPMuhMbagp0E6D6EX0PSxio5HP/wCQy3/qf9LYm8Z4pJmOGxNKdTrmipbu1Q7FvU0av0AxC5GH/wCQy3/qf9LYG08ir4FYYSh0eVT5991wN8tctNmYDKJUQIwSmBJJ03tXuxb5HkKSU6RmIg3YMG3+GJ3JXDZospmUlRo3jYtpYf8AlCiOzDbqLHX0wY8U4WuXi1xlrjUvZJJJXzXudrI6DbfHpOTPiFBAFn/s+lhIDzJZFilY48yXIDynSuYiB9GDC/h640zmLKCQWTQ0Hc9sV/3KsxCsSFQGDGgdKqAb83qTtXv9MLWx6EAXEPs+kiIDTxljvQVvzxW8W5PeLLSZjxo2EenUgDBvM4Qddqs41PimQEk6h7Ks5sDawqMQLG49kfTA/wDaFlEjyOZZdY1BFVfLpH6aMnetR9nucGpicEMcgSf7hFt3k/8AufHYb+z4f7hD8ZP/ALnx2E+SlwGq9MePVYarbHhBPXpiRjRY4SPrhDgjHln34Qx1euHBvhuIfTC2JPQYAJCGsSFksaT1PTEBWOJI/wC2GIalXThqrxJzSE7jft88MxsR1wAIcVthtiMe5lt8NnAArV6DCJpKwrXW2GJ9x8sAzLPtl4TrZc6pFqqxSKep3Olh9aN+gxmuSyLuHq9lv477D+fyxqH2lMWaOI+zRY9twaH03+uJnIvKAEAdgdTnUQfS/LXy/MnFdiTPOTCq5uJ5Y7SJwzj4dCR6htJrvWPoeDzi7sevrgD4t9n/AIjh4XCN3sWD6EgUQR+eDLhsJiiSO70KFJ9aHp2wmMsxHtgX+0CBmyhVFZmLx0FBJPmHQDc4LcuQEs+uKPmZ3EVoW12SugEsDpatIFktfSheEuQZlP8AY+Z/Zp/3Un/84I8rkWzMUMU0c8E8KCNJGy8xjkQXoDFVJjZQas7Gr70C1c1nNYps0RSaA0ctsmuSi7FNEb+H4bNZDkqVIGrDvB8zmSd2zZX7tKY/FjlDFtb1q8gUMNguumK6KuycOdTVMvp8s+nmp43TB/hfKfEYHL5eSIEirD9R13DL6+7EN+RcwLaaSNepJGuRvfSopJODLI53MHJTqTmvFEcbBvCl16TGgk8LxEGqQESEL1uttxinzWY4gUmEbZ7UETeRNOmluMxeGh1sU1NIu4LgLteMfu8D0v6z1CbkqTfetxiTgJzGRSHKo6+FmGLNmVMRkuMedVYWFttIB/VOEcD5KzKO6yGNUljMbOklsgJBsCt+lEdwTiyzmfzzFwn3tJPEzLw/ojodPBZYUOkFADKFZfEKnZgQNQw5wPM5/wAeAH70+WbUNU6aZV0rmTG0gVQKcaAbAIKQ2LasN4o3ZnH7U6iONwtb78b7lzyU6PlWiMeY8OLyBp42R5ARqYhDuF81AddsWHFJROBAiudda3KsFRLtrLAWSBpAG+/bAlyZms40mX+8NmwpiP8AxY5t38FTJr8lCpvEC+JVgLpva4LcU4kY2Vo82jGPLlD4bk6lh/TAlQd2ldRTKq+Uk+UNWvB58pOTcnyzR+PSKImBDEsrKoVWbcja9INfE7Y7PTqjx1qDFh0RyCCdLWVUhex3I9kYCjxDiHjAhcx4YzEmpWj6wvNAsRQrdaLc702gSEgY8HE88+SUtHmo5RmX10lyeC8EktoACDoDhUv8caAgN5cAg+zTIpDMDsdiATRojsD2JwD/AGgIZsjKmXgkKJp3EZFnxU8qJWpupJNVt3xHbieZKxKPvq/73DrLwzX4Jyf4jHGAbmW2AGzN5qGHOAcRz/3nLCWPMmPpNrXYa8vBoJNDpIshOkGi7XVYYiJyLE0eSiV1ZGBktWBUj9K53B3G2OxfcWH6Z/8AFjsIEiYvT64VD0+WPcdhDEsNsNS9PnjzHYBnQnD8p2HxGPcdgEITqMPp3+OOx2AB/Knf64ZzXtn4jHY7ABDzHfCWH8f547HYAG5BthMo3+WOx2EMouK5SN2j1ojU22pQa+F9MXUO3h1t06Y7HYYibOPa/wBd8RY/a+WOx2EBPP4f9d8CvOM7JlyyMysJUplJBHnA2I3GPcdikAIDmDNftM/71/648PMGb/aZ/wB6/wDXHuOwyRJ5gzf7VP8AvX/rjv8AaDN/tU/71/649x2AZ3+0Gb/aZ/3r/wBcd/tBm/2mf96/9cdjsAHn+0Gb/ap/3r/1x3+0Gb/ap/3r/wBce47AB5/tBm/2qf8Aev8A1x3+0Gb/AGqf96/9cdjsAHDmDN/tU/71/wCuO/2gzf7VP+9f+uOx2AAv5cmaTLo8jF2Ja2Ykk+dhuTudsdjsdiRn/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xQTEhUUExQWFhUXGB0bGBgXGRofHxogHxkfHRofHB8cICggGR8lHBwdJDElJSkrLi4uGB8zODMsNygtLisBCgoKDg0OGxAQGzQkICUyLDQtLTAsLCwsLC8tLCwsMSwsLCwsLCwvNCwsLCwsLCwsLCwsLCwsLCwsLCwsLCwsLP/AABEIAMIBAwMBIgACEQEDEQH/xAAcAAABBQEBAQAAAAAAAAAAAAAGAgMEBQcAAQj/xABHEAACAgAEBAMFBAcFBgYDAQABAgMRAAQSIQUGMUETIlEyYXGBkQcUQqEjUlSTscHRFWJy4fAWJDOywvFTY3OCkrMlotI1/8QAGgEAAwEBAQEAAAAAAAAAAAAAAAECAwQFBv/EADERAAICAQMDAgMHBQEBAAAAAAABAhEDEiExBEFREyJhcaEFFDJSgcHwFUKRseHRI//aAAwDAQACEQMRAD8AJipYE/iG5HqPUe8d/r64aV8eRyEGwTfY/DC8yupda7V7a+nvH90/l8xjQy5Ea8eFrwwt44McUSReMcXhy4BmdUDWFu96+F+7f349zXFESMSWWU1Wgaib6UB1xXcZnyRlj+8FGdQ2hTpNWUJtWsWaAF79cSuB5RZIx91YFI2NUwGk2SRt7PU7emMnkptGqxJpPyOcW4wIYGlRWZloaao6iwUAgixud8I4TxF5b8RfDkFalsEAHpuNuxFdqxLzUUoiMwy8nUEqvmawB5jZ1Gq679BgVn4lPmaiy7aZGHmlIJIVQa0gAtdnrv1OM/U3OtdFOWOUoq6ChWYOT4t/3PIFG/by6rrvqI67ekPiZmZ0WOQRrRJtFbUb2G5FCutb7jAhms7LkzplcvmA6kMbAeMruSDRBB8u4BoYak4q8kiySNavGSq3QQod6rc9VO+5ur2wo6mhSxJVKtu4a8QywljVWdo1JBfQ5VunQNVgWR23rEiGMxqF169OwZjZI7XsNRHS+9XjNMjzOZtCZp28NAdVHSX2NE11Iaq3r3YkZjmd8tIDB4iwsNllvVuB5he6m7IIYjfF76jlu/bX6hll+Gwid5NZ+8WSfMdwdgpF6QoBHQXarv1xZh7HQX78VeTlUuHvdheq/ofj7/fgg5Vy8OeVmXMrrUjxFC2y30JsjYgXY264aHPeqIXib1ePYJ6UsTpARjfbp3xH5dBldzM2mMzOip5VZQjMLJJJLMyVpA/FYO1G44FGk05ibLqYDqQNrcv5V8xYVoC6lIFb9L2JwakCxsqoJ73pqr8SsDR6GmANH+WHdR9BWHpIs1l5oPJHZaXxDIhKgKUCgaSCWOu/QaSd8XHF+CkymSjHGVDHT5iD+JVA67/Ab4lSvkc8el7cFIsbEEgGlFki6HxxBzuWkLJXiAsy+GAth9/Nt1bbb3VeH83xk7R+GyoVZ4wCp1aSAdVG9Z1DY1sfdWJ3Fea1y+QYEouYCFYiSbIINabUGxuPlg1XtZUMbvgow6a3d5yuh6CKQU06VFOOzFiTd2Nh8ZkcbaQ5ZdyRpHUC/KbvzWBvsKsYEOAxs+U8FCArHxJC6myTWlQdiRsLNkbe/Cl4833YIoIaNbYjcsdxGgHbrR9awSUoy0ndHoYTxyknWn+X+wVZbMBm0ixa6l/vAECwfiR9Rh374gYoWUvVlAw1D5demBjlps/I6aorEWXJKny2WICC+mttA2PTzXWGMznJY8vFNJlmQxzkyO5o+Ytq0gm2u6qq29ADg1PucPpLsGRzSkldQLfq2Lr4dcMSyitvpiizHMMXhwF0MYYNLGx2vYhviW1fDYe7CcrmCJIbmD+OrHSOi0Aw07DaiR3xUZpiyYmuC8EpusOfeOmK2Z3aRYYyFNancrq0rYA8oIJLHb3BTjoJ/wBGWkKroLBmogeVit77i6uvfWG2roy0OrLqPMCq23ws5tdrOKqDNIynQdVUD6j4g7j54Uouz27YmrHuScxm6OxGI4nYmv4Y6SPV3/L/ADw3H5e4+GKVEkzxfhjsRvG95x7gpD2JsOdRyQjoxHUAg1v/AFxKim0kMDuPofUEdxheX4jH4qI5VghuiUK1VGqFmhdetjBUOIQoBShb2GmOt/S9P88EJ6kaTxaHyAvHp2jWM5ePxDK2kBmoIQpZtR9ABse+JXBMrmZh5oCrKQHAZSvSxTXRsYl87c1RIY4PDaSZpAoBoBNQ6nrsQar3+7FZlebJMjoE8EXhSyVrgbUVOnbUgA1Ch6g+U7HCcmpUy1huN07Mp5nmmefw8wbljkMet61AXQDMB5gpGxN0Cd6qiXI5aXhKeMkwKySRLLqXTqUMwpbJJ6sT7gN8FfFuXsnm8wcxLeolg6LYSSgoVz3BoGwDvp+oxzNl4cta5hDNC5Xwo1OjSQNzqBJFCgB3DD0xM5W9KJg4pO+Qx5l5hnTLv4P/ABD7J9D7sZbNDmcq6yzKwGv27Hmuw1D8W1n/AL4L15nyaMhzEc5QAEQELqLKw2dmZQAKB6eYOPfgZPMmWlDx5nKyMhH6PRL54WFi12AYaTuGsGlNYiEGb+rV6W0QuY1V5mbxNR0IQ3Y+QGq6jYj6nbbEuDw/92jmk8OlkZm2B8+gILogXovfoDgXIUu4QtoPs66utwNVd+nTGg8mR5YrJLNUkrEAmRUK0QQQoY10I9DtQxcqih45uVx8jUX2f+NnkTLyoY9AaQuwOmywStK0xarAr8Js4tucuWJszGhbSiwy6SDZZgxAJBvYKK272MIyXH4MquqMruQVcAklEJ0C/mTv+t1wR8R4uuaQhtg+n2W2BHnCg+ti6xo8TVW9ycCeWTUeH+wG5FVizSxZgFkQaVq/MG9lioN31FX2Bw9kuNOsuVEMbIzxvEWcEjwvw7Dc1pvpYqu+IOb4BMsLTzuELlTpjOpo6A06rFAUCux2JHwxFg4Q0mdURy3IgDtrk8oAUEeYE2bY+UbDSb74wq97K/C0ki9aNcn4iiRi2pmGskaywsbbE+bb1vFRy7mc1KsskU7RvDIWVegYgEkFgw0g3VUQbN+uCvh+RiljinnV/FSRlKeVgGjbQxIK0Rq/LT6nAXneFtHnMyi5eWFZmKwq2ysu9nUfLpABPuBrDhG9m9+TfNlhJRUVsu/dsJ+H86vm4WbMSKXW3UeVFQL0YbgydfMp3Pl6b4ueG85Z2aANEUtp5VEzxknQioUtVoaiXF1QpT3OAPm2dI8mmUKeaKRV1CtNhAWZTX4gQev4jfQY95d4tIcoq033bLMzP4davPZZiD7ekAdKoVeNdacHKtzkcfeovg2DhPA5Z4JXlWNXkII2LVvb6DsRq7HfqLBrGUcX4UMyVkjBAVliWR3OqzJpJ8Oq0Bm03Y3Uncdbbk7nTPZ0eAcwsaQ1RUKHcdACbqh0sd2F+uKuf7xC6xxS61XM6vCBry+IGQ6j+Fn3v3N+qcYPZ13NFbV+SU+RTKSvlM7rfRECoK35nY1oo7Nstb+td8QcpNqYJmHKTIV13sWCjptZ1b/mPfh/m/ieabMQEoxlFFlLakl81of1QQdQNAAGj64dzHBXnjGbRlMrGyg06dIoKqnY6go7jcgisVqa78m2KdvTLja/kT+BTlsxMYToCRWqAAa5PNRKd6vf5e7FPNwRMzHB+lcZpiPFMhc76WZ9Sk+UgjagKrEjliKVG+8zJpLayCbsWCdR7b0enYk4Rx9UzfERBI6rCI/EBXykkgVvR7b/APfGSm9VfUrLjxpXHf57FNNwScs8TU5iIi0670LoD2mqqUg2ehvtiTlskj57LmJDDHEpaQk6tKICztY23Gw9SwxQScPFySDUYUzAj1iia3LHpvQ71W4wW8xZaBEUZGQqxUq6gnzIQDvqZrNj8PW96x2vItKVX+xxRxylJ13+vyPWMhkaZrjd4D4KnT5qa9+wI1A0feexxVQc1rEIUkUu0chaX3+0fmwdg97brjyfjMsphk0L5VfqBRYgruK3HU16nAWyuxZiCe7E+ve8YRXk0yQcEnW3Y1DhHMKZiWaRVINBqPUqtgsevc17hpwnNSqFypWQHMSSIx8zeyyguoW6CKNh06DqSTiVyeiZLKSId5pYg7rW58RQI0Poosk+nmPbD/DcvFLJIjxxRSRbRFFU0HRloMbutLddhtQBGM8uSOKNyeyDHjc7rliH4mBpOh9DvoWT8Jb3b31Bo1RrCc9xRIqMjBb2F9/lhjN8BzUiwZZDGvh+GSwG50gAUav4/wCHfFnxIR5aXzMsjFSAxVaq+gtu/evTCh1MJq4uxS6WSkokCPisRFiRKPvx2BfMcmPK7SQLpiZiVBaqF+ldPT3Vjsa60ZPCwt5D4A+UzcMqvaatLLIKFElSR5vaWwenrjSeZ3RoS60NDC/QjpYr0vrgYj5eZM0JI3pbDBCaAogmjX5eh64HeM8UZOKjLyyhoXGqkUJoFN5Nux09TezDFxUlF6hz0yktOwMDjV5wyh7/AErMrdb8xI+or64veNca+8xBNcaKzbE/3a2NLa0W6UTi0yxysUTxWGjApgiLbLpNq7bmyN7ob4BjzDCcx4oywVNNEWLPcMRVXt0xn+N34O+XUzi4uXYMclyuzLG0sjl06GORQtXQrUQfZ3utwDjp+IKgWN3/AEq0L1JR0kFhvsvTa+9VvilyPMz5mXQjIh03TECwCxbcjrpN1saGFcm8Gy+aWSSZ0kbUDWtgUAse8nsem4xnNPU7OfabTXJa8I4tDM5YBHdVGpygc77LZFAMSKNdh7sDHNXB1kzYTKRtbqWrt/e3vygen96sTOOvHDM8CKhjVgSF2skButWaU6b9B8cWnL/Fh46LCnk0aQsgtmoEkAg1QB+enHVLpp44qa4asxWeE24S5srODJ93mijnyixsIG86afN5t3bUGBNeU6unarxN5gzX6VVyyKDOgXzaQNydLfowFAVbW6PTEvnhswDDOjCMU8dGNab2HJYHYg2Ph4ZwK8C4bnpswk1jYhQx00QD7Cr3F+mw9cYqLl7jRyUfYvJaZflt0dI8wY2VybaNttqOk2AATfpi0z/LsTSlAWCAKy6HTcmwSdWxJAr4LgoHDJJV1SyzQLGGUiLQpZmoAHUpsLXxAbATwbLyNm3y2dH6XQGSVa3Fhdyta1qqNdUIwrk4arBuEZ6aHYM/M0cmTcSZhI78Uxm9MZJC0d/MBRo1VEV3A/yxmWgzhZZhDEQQzNqrSoJUG9xdfnWDfkzhUkLTUiNG72vUyBST/wATpYINiyav5YoeZeAOs8szeHKviFiEutJY2hWt+oFg9Qe2LjilclXC3MZdRjqMlJbul/4K4HxxkTMLLmGSQucxFMq7jV7dqwoqQeldfeBi4y/B3lD5wZlizMHiJYFQmqlVrOrUV8poAaiPjiJzDEZwgjiYtGhLaythDsAAQL3UmvhWK1Mwv3HSCdXj1XbTpLf82MbtbHr9N0PqK9S5/wAFWjSZzPqsj0jSNp06R0Str2tgg64tecs3JkUOVikLRSxi70swDMytenbzVt8W6Yu+TOVIOIeCTpj+7uzShFp5Qd4yX6iiCK9Bi7505ShyXj53UHjaAp4Mg1N4gB8Mxv1jA93ofXGlW14OHNF4pyg+bM65E5dmzEck0LhCDpTY+Y0CVYj2VO2+/wANsU2X47Pl52XXRVtF+0F0sQa/WA3rHnBuOzZYOsLadYrp7JFjUvYHfr/TGgfYtnYjPMrRr47eZZSBrroyg9hsDt6nDaduzJ8Kiu5w4SuWyyGOV3mklAY6mZpSQ2qhpBB9nv3rCZcl4OQgk8ySO/S2Urpveh7JoHG05gQpGxKqVBDtag0QbHb2r+nXGK/aPzAZJ3iDI6wv5SCCaomjv+G9PxvE06K1b7BD9n3AfFAOalk0KzJFCDVgLetyDbGjQA/Vs9cCvExHO7SRwEsqkSNEsjeGFIVGLXR1IpNVsG+ltwLmqfKxGWeA+GQv3fQReqiLO4LXYob16Yq+T+Mtl8hNI0LN+kYlhqGrUB6UKBFH54b9q2QY5PWnfA5kmghygUsDGw1C7Oo6xqAHW62+Xpiz4fn4PuCwElEZAoaxWo7hvZsWyk9fQYzzIM0ojg1UoBpjdICSzbD34LebuDQZfLpJG1EMqtUhbX7XmojykGie3mxc2nSOmfVSyK1FJIp2ziBbJO3QV79x9TiXxDk50ijfZmcgMqHUUJ6Bl+RFg7EVi15S+zrMcQj8dpfCgHShbyFf1R07dSet7bYKc/l5iQmtgySRu1AUVVtdNuCLO+1/njOXsdIvqeq+9JbVX+y/4ny5pysbhtUwRULVQsCrFe+xfv6YouI8vMiRzvMok/8ADbZm32K/Mnt3J74KpeNpl4F8eSNUNaTIQoZva2urxm/OEEWYjkzJBedjrSRJOgJGhApOwVSOg7FrF4yywU1T77HNickvb2Gp+P57LujqQyyUrJ4YpO/tAkn3mx8O2GEztRvIzj2vOrUbtt/KQSeooD167YjZPOAxC9Qcg+Yj3dVB2Prik4XljJJGuo6nddz2JI6/A746cHRPT7IpJIvM1iqWR/i47hZ/Z2ck86/d0U9EeU6lHo2laBHcDp0x2OzXPwjdk1yHSSLQAr17HvjsY6Z+PoTeP8w7meN5jLzOHJYxHSd+tEg/C6+O+KjIcszTM2YkzA8WRQVAUliWGwP6o7bYe+1LLMc+2i/0yB9rAsCifTsD88T+XOJTeFUsgpARq1BLHqfWj/DDyTklsw6fC/x1su/xAvMx0zKwGoEgqehrYg/PBVyqMkI11x06L5gyrvR1WxI3sf5YqHhUMzXqYs1Mf8RokdVYiiQel9MNQyx2XDEBhpYXX19caxx+pHZ7nV9oZHBxyOO0lz5KDiXDHV2eNT4ZNivwg9j3HzxM4dmUykpALMRqV/wiwa8tG6BHU1semLbOZnTH5T6/6I+eIUPD0zjqyyJHIbEwPYge2BdsGHp0Pxxplgor4HkQyOUrWwzx/MgTyOotWKmifVQeoP8Aq8XXIE5/tTKK3QupHvUoxB+m31GIKZZIpg00mWkRAVCuXN1sGKKLur8p93pi25BlifiuV8LdII23Iq/a7b9Ne177YmM20o9gaXPc0P7b1X7llwqgf7xtW23hvf51jOeVOJMEqrK69N/3WF/UHGp/a5D4nDy2xMcisPcOh/I4yDldTa13aRfmWBH5D8sEtkCNx5o4gH4csijZ9BNbdeu46Yy/mjigiaN9DBrYBo/aUUG0mwfKSdx89saFmRXBq70Qu/8A5vlGM15nNi/ECGwaboToA0+4nr8jhNpOx/AJOEZ9o/DmTcMNwAT6WD7iD9VxH4vmH8OQsumoWYGtOrYnqOu6/mcVHL+TlMMelqG4b3eYj6AVh3mHhshy5UTrrZgmnUPZIYG+4s0Pn3x7E+ox6HJ80fM4+iy+qoJOk9vHPPHwKE8WJAYsdRZdz12NUD6V/rriAGI1C9gx2+BIGPANKamSvD8zb1uLFV1Jv6d6wxl1lMZnK0hb+J611qz+Yx4SR9/0OeOKe/c0z7JYCDI2/YdfTFl9qkLSrHHqpSJCd+4jJBr3UcBPAefZkMWXy8MTNp0sWDWCt77NVVRv44e5z5vzAuCVItRjbSUW/a8pIYmj5dYI0ggjDWxxdVP1Msp9rM3knLC+5G9XtWw93TB59nOUcyrmFpAxcBUsVVA/Dc4BOH5ZpGKoGOxNAWaG5ND0AxbcB5nmy6+FGAx1+QEWCSQCD0O+297Vi2c9mo83cVdMs4Emi2bcna/FPX1wJcaz2WPC0GltRClNlvWepJqz+KyTvqOKznLg2bEEc+YPtMSy7jwyxsLR2PfcXiv4ck2biiyiopERZtdqPa3pidtvN7/piGk6dlptWqI39uyymBHI0w2UAFbhdifU7DEuDPFcoYtbaCtlATp1V1IurusUJXw5aINo1EH3GiP5Yuc1l3iMcMqldVEavTrv8ax29PljC0+62OXJjlOq8iuHjygdLUX9K/liU7UPOS+1UxsV6b9sRIwLJwh2sirq/f17D54vUlFWfSxlHHjSZtnCOc4cjk8ouhmJgUhVI23IJJPqwP54H89zMJnbMPCyCR1BKEmgNK7m1s+X+XfAKM6ziPXdqmgA9gpO3+vXD7Z9xH4YakB1V78edlbk6N8P2dheJSXL5fw52E/arxpZ8xGkTMYIolWMMK7AMfj5R9MWXK3Lz5rLrIJDEiqESk162HViT7I1bAD9W8UMeTWeZQ+409tvX+n540XK5eLLwxiGUJHosqGJcsR5wBex1X12HuxvPDNY4yS54PAyKEOonBPZGevxN2UmR2Zxa01nT+t16dPyGGCjx0HVdxqAJU7HpdH8jhGZhKt4Ya92Ykncknue59/eziZkOAyM6vLDL4V28mk6f/l0PmAFY7YTeGNS2q7RxZpPqHGu1URVUf3B/wC5ceYPyqHokHQdYt+nu2x2MP6rL8pp/TF5At+IM40nfwwSvwOksPh0P1xqP2TZRQJjJCwlDAAyKdlAsaA3TzWSR129BjHAxDEjutH5gg/lj6B5OiHgZaYSzSGWEWJH1BKC2FFbb/wx5GZf/F12O/Bnb6f0nxZV/apwbxGim1QpSurtK2nV0Kgd3YealvffGPZiIJID1V0Vh2o7q30ZW+VY+jeMSqEVnUMEdSQRexOk7fAnGLfajlFjzUwBAKzkgV+GWNZLABGwcP8A/IeuNfs3JtQs8nkwaPy7r5fxg3mVtT6VWK3mjIiGek3RkV1+BH57g4dOdWqLWfTp/wBv9dMI4hnzIkbMiN4aiMk36kr0II7jrWwx6GZ21R5uLZNMgyQjQD8f64n8tcalyE6ZhEB2I0uDTKauuh9NxitOaINr5RdgDcD063fzxM4Pwx83Lpsk9WY2TVda6nGN1uXFNug14/8Aa9NmcvJB92iQSCi2p2I9aGwv44CuF8beI7AN5i2/qRX8MP8AMnLj5QizqBJGoAgD3G+hx3AeVsxm1LQqtLsSzAb9e+FrTV2V6crqtwmT7Up/AjyzRReEp8xAbURq1bWaB+uBbmHj7ZkjbSq9F67+pOG8vwKZ/EARtcZUMukmrvr6Chd4vOP8lGDLLKpcsANYIFD/AAkddx+YwOSQ1BtOuw3lc/mxAWKgxBTvp+O9jfqfhhxeCRvw1syZblDWQNyxLAaSKu+pu+19MTshm5f7LeTXGyq6xMjDzsWN6OxIKkmwegIxc8t5iB0TTEIyXCMv6psAi+/x9+I931NPZ28A7wzhf3rLPOZ08VSf+ISAoAFg0O4N6u9fHEjgST5vKjLL+kVUEhUeVqV6VAQDZOlqv0U9saW8OWdCvhJpGxGkUa2+Y+OM6zvFp4M3I+UQiNECMoU6F02RVdK1X8zgaYJrb6gzy9J4GZjkt1CuwY0bUUV3rv7v4YtuY82uazynUzIyrGGI36myQ11RY7e7r3xZpwmJXgkKmVRKzTNZLksoOoACtIbt6t3xK5k4c0ztmsvEfDy6I0rEAa/0l0mwDkKCT8/TDta6K9qW72X+y6m4ZlsiyNlIrDLpLa31MQxBN3QsgeUVuOmA/mfg8UU5LMsuYmUv4ag1ExNiwtXY6DrtZ64kz8xPqK5V2cL5iSg2LG6W97q+nWvnir5b43DDPLNMpeR7IKlgwJvUABt5vXtVYuSUZNrcyjcoxT2DKbJw5nJZb7xOZWaMOa20HoehOprBHw+OKzhnDc5lGnfKxCSOQDSq7gsDR8psigxsGtsCmT4m4TwkBOp9o1G4tul/i9PmMGvBuOZjLziKalDq9MoPlIsmj0vb39fdhTUVFJBGUrbBniXDpYFyvEpFDmaQs4YqQSfMPKN12vr6Yb5m5lEmYXVCuiK6U7WTVsa7dKHTBzz3ljmo8nllIVpJDKxbYIqpW59POoxmXN3BGymYMbMGJAYMDYINjY/EEV2rERpteSraTo94dlXmMsgISJLZ/cCeijuawWcyS5VcsipCVJZSoICn13YAE7bUb9cROTkVIhroCRHvUNiSaF+m38MSeZs9ltSU/iyxjYj2F22FfiPT69dsbvEnTbPQl0+nFGUpcrv8d9v0KjhnDMxNfhpSh2t2YAA2PLZ6nzD6jEd3I1B9tLMvbcqa6YJcnxh8vBaTXJI+plomiyKSTv2Urv6n3biXF3JlLi2JFk1+bV/HCeGSTl2ROPrJQaSe1cfAe4TxLRIx2LHbf3dhizzfHCRoVac7CsSObuW8vDlFeJwHU7nXfiEkdiLBoXQ2G+Bvl3Ls5LbndUHuLmhjpxde44tKXB5/3P1upuTq+Qq5Y4fE1rIA0llrNBSABQOpgNiDV/rYLeUo/GyjwOQS0rE1vptw432sVfTb+VDmeXgjyohkkC0Yyi6w23cqCVIN7VvXbFjyblMxl52VonBdfLq6VfUnp0+fbHlZdUoubPfWHpVaxun2VoMI+A5NAFZSSO5evyGwx2G5+Z8jExjknXWvteVjv1O4BGPcYpT8HG5Y/JhgBKPMK0gAC6u+vTuN8ahyZzUseShVyC4kdlQEikYXtsRsxIr3jGUZyKRF0So0dL5QQRtZO3zP54d4BxBgdJ3Cqa9avcX6f547HiTjXZnmRnpTRqPMX2gK8bxGoQ6lbBJJBBBo0K+O+AXn/jgzZEunRJaqafUHCpQboO2n64IOTuGwTiSXMKjOzAoCrMQAAF0g0SLu9/reB/mDJQ5fNkRoXiS6voCTfx299/lhYYQUtEdjSSyKDktyVyxydHNGJJAzkgnysAN6q73BF4p+J8CeESIGBQug1DfcEivq3z3xY5LiQViSZFU1slG67bkVY7716HHmVImV1J8hIAF33FfGul47MfSyc2m/kcmTqYaI0vmN8W5HKRI8bFiaFMACxPcC7AAu73sYc4LmdEX6P9G6MFYUQbvq3e/nfXFiMtIkdtImle7uBpIO99zq7X6jpeKXmKaNmXMRuWUgLIABeobrd+o7j0w302nFbdsPWvJ7VSNCkjGYyaax5Zo3DsxshkUspF3QB+GxwO8D4z4I1RrHJGXK76VqwStAA7EKb6nV0vbFZy3zJmWgky0Kq2oknVuVBBB00QO9dDgfh4vLA76bR73IsNd73fc/1xyKKrSdDnK9YecL48A7fo2VZWLvd2G6LqJC2NjvX4lHbDeW4ikDqubkUqW8oUgqU3BDirN2BfoPjis5Yz+bDDPFTKEsEmunRmAHZdiTiXluMZLM54yPpUsoFGNfDLA9V39o+vqO+FOW/HA4RrvVkTm3gaw5NWyzGWITtLqBsBXUBdRB3IIq/wC9hnlLKyxwrKyMI/FR9X4QAwsk9sQeYOJxPmWWAkxA11oPuSxobadRsYJc5zHEuQEYjfzLRYKwRTvuLFE+lE79axeS6TXcrFijK9+P5Zf53Ppl/EDtQ3b1JB823rua/wDbiDwTiiTZdjlApk0jxEl6qzarN7Woqh/iAvGeQ8caURxzEMUIVJG6oCRuxG5A/gMFWVkOWkcRusCKrKzEIztR3DrdliaIHsgNQvqZmvaX08HJ3dDvCcy7y6aRJVNsq6iGLW1CyaNr6ntvviz4fzTG0+lw5i1AlEjGlq7Eatx0HpufXAS/E6PigFm1AEVR/ETqr4YJc6mXTLeIVu1WwDp22s3dna+gu6Bo7YzaponJgx7qLvyWudkDZ12y3kkzS6pkdVZFKig3l/xbjuT1GBPiU0eSkMTQxyNQaQuqlWYsSWTYFV0keU9CPngn4FloGyhOXDHNMouZyxZLb2DpGlbXsP5DAVzDwaS3eRm1qRZcsdd9aJvoK6+uNI1r3HKEtC0p/wDDTeR83k1yT5hxloJZ5GRNOhGKLpW1DG9m1E1gg4RwgyqDnUJNF1VgRoo+1q/Cw9B2Y9QcY3w3h2VOUdpZArpdg/lpFecE+/reCl+ITcSlSJnkhhMCSMpfeb8IPoqgknT3uz2pSrVfgyipVSfJK4nxZxI0yBnESkBQPwE7+4bKDfqBgd4rrzscss0YRvDHhCh5Repb6bsbs/38NZLNyR5h8gTrHiUoJsA6Re49K3r0xcyo6ZlIMwwlV0a31FfMq0oBPQA6dv7vyx2Rlhc033R5npdTGDjHs7bZT5GNfAWPWupEIs7WSdxvsa26164e4NE7/ePBjZ5GibZAu6KN+tXv3HWxscXcPCMplo4pJmad5TodV0uqN2IaPY3/ADxV5rl2fKmVpHkVNAFAAmXX7MYo/rUD6EURXWcixTk6tbL5HoLLnpa2n2BuDg2ZfLxzqodW8oRDb0t0SvoaOL3liVRDKky0GdRJY6DUFIPf1vEjO8xScNya5UA/eCt6zRCaiS9fDUQB7wb7Gh4esjQxSQFi7SaWQsdTNTMzBv1TRvr1OOdylKLT4s2g4xkgzmgyxs+HqiI0jWdt99KKR8PSqGM44neWzLLAzaQwZB1o15fiQenwGJ0XML6gJq8halqtJ0kUf4YrOD511zC5krqCPbWLG9/K99vhiIRcR5JxlwF3Cc1m+HNC86tochVUMCSSNhsevejgq4rns2d5IpIh94Kx6CGJVgSd/wAK6fNZrdAPXABzjzU06pGi6FDBywoMWApaC7LQ9OuCjgfPLNEFzGmaOBUIVI9DMQDszaq6bGquyO+NYOTjRk8cXkuO77Ccxy1KzMyaVUklVttgdwO3THYfk+0rLkkpE4U9A2ix7vax5iQuRD5941E+WVEAYu/tWGrazuDtddBX5YAvDMUiNoKE0wBvdTsDvuR/HEcyDtt7sOrkZHjabbQhC7nck9lHfDjFQjRpOep3QUPxYsyuQh0g6huAQa22IK9Nq7k9jWG44ZMy6pEy6nIWr3C7LfvodT8Th3k3gAldGmAkRgaCtRsbUw2PqdvTrg44vydGXjfK+EMwpJCayFpSAdwNmtl67fzxcknR6L6n2vRGrVA/x7kyLLwpOpfSijxAw06hutjp5tXb+GGOAZvhvh6p5HiYmkWNT0B2L0pG/oe35ROe+MZgMcvNt4elmUi/MygjVuQa1UK269dsD3KmVSfMGOQ6FKsQN+vYDrRA3Hwx0Yc84QtnkZcMJzpFlPxOKbNQI4TQjnWW9k3611W639+CDnXgWWcr4cgiZldiAo0HQLHVxvRboCSO229BzBwpcnm4jAwkDU2kkFvKaOr0Ddv8sO8P4+WjkRViKsA3hupYEqNgQxNnbqPXat8LJOWSXqWaYoRhF42N8oq8E6ABbfUsmoBgNNkOvbp9bOLWfg2Xzmced5NEDR6mY7BSFCg9vKDRrv8Aliu4dmRLHJKytEYiFqNTdvdV7tsK4pl45MmqwhtbTAaWrUtA1Q6gG/fhTUXdbOiPdWnlWGXLvGoMjAhbOwtHCLMcdGV23pBRogtRuroUe5xn3HeY45s2+YGViTWBcRAYE92uqDE9aHb347hvJuakBVoyu4q+3y94wa8tfZh0M5INbgrsT5uhu6o/X5YzhijF3dsHNszJ5fFZn0gMbY6dlr0A93TBZwgZh1jiiV3KAvuTQQWOh2qzt36/PSOH8hZaMUw1bVR81DsL9B78EseTTbb2QAC25AHQC+n+eNte1Euu36mVZzkPxRqVArfrdAfWxteI/KXIhzUYnkm0qxIA0kmlNAliehrpjWOKIgRjI4VKNsxAA29Ttig4Zm4XSF1JrqpXa1Ju/X5e/GOSbWxtgxqQC84cG/sw6oZmp06kAGwwFDrYINi+lHARmeKSvfiEkMOtKCfiQLONyfhOWzIMUjFj1YFhqIJNWN7Hl6+7DPGORoXTSqLX4TXTFwdpNk5PbKkAXK3EhFGtsNLbla9mtrB+HX/LDfNOcMiSEMulQe5Je+ps+n8sWy8gyggBgqDodrPy9MMvyLO5MbG12824sfIdj/LEaFqs9f7x0+lv+7T+l0AuX4oI0YLGpZqp2NsgH6uw+P09MH3DTrjyoEls4AoHSEGncKRuR2I3+VYW/wBmSaAL83c+uPW5VmjMJG6wCgBVsNwfyJ+uKmr4PIhKiC3HEinl/wB18uWYFBF7KliPElYmtTaQoHfc/HFflc59/wA9G+YJEBJCrI2x2NDboD0/KzeCPIO0eSlhljZ2eVzR6FCFA1Hr27A4Gky8cTtHmAynw/KE0ltwCALOk2p777dsKjow41KMnJ8cLyyZnM1Hkc+6xsDC6DUiklQ2oGum+3b+8RhXGuNZnMt48GtcvBvD01E7qzha6devbE/kqVFzpnZSyRhiuwBBbyrQ6atJbv8AMdcTOYZs2pzBy8NwmQNESoITxKNGj5WVixN7DbtRxXqNR0oWfpliy0/H1M54nxB84ylmBl2RRpNtvt02sknb341jI8LjymWWFURpVjLysVDWVFvRPQdaG3Qn1xmXLvBGOejiMnhstu5vSylSbAP63offeL3iXEF4bxADeWMofER216gwYebcAnp13q/XA2vwmWP2pyaCF+SUz8b5hx4BaP8AR6QLNGw7gnoegojYbbYHeU81llyckMzBDqYSE0Q2+xo79KAI9MWXFOd83mLlgQJFGo8wXf37EsNhV10333OM0z0gLMVN6tyffdnCcU40nwOU0naQ273Y6gdDgn4eKy601jSWO1USaI9/sgX7sCsclfDvi64LOoGlz5GNf4f8t8b4mkzXoJxjmTl8RUXDYK87MG71Vde3yx2Jua5RzqsRHCZU/C60QwO4I39MdjHbyW/R/Ix3LOIIkRsrDK+9swDNZN+m9el9sQuYuNLIipGFFNZCJoA+XrhzOo8GY3GsDYkg+Uk1Z9PT5+/F5luWhP52TzHv0v411+eFpV2cfqOqJX2TzhjOJNHsAoG26NbCz0vy/TBvw+GJNcsTO4ZaGpiwUXZC2SQCavf8IwMcN5cVSwJKnQxT0JrofiBQ95GJnKHL85ldUjQgt4jB9Q0g3VbkHe+2McuJt2n+hthy0qa/UruechJxBozDCxnjj0sEGoyCtQO3ZfNX+L5YzVYGgmUyowKONaGww0tupvodsbxlaymbLi9dU6mgN66e7p0wC8UyLcQ4jmZCulJD5auiFUAN06kJfTr+esKUaM8kXqbBfO5771mHKIAAhWLajXialJ9+9fDBNkORakLN7V9BdC+vQ7/54IuE/Z+qEMOx/wBfL3G8HGQ4YiAKOw2H9cDT4XBOrv3BDI8nASB6A2UFVWgaFA9dz6nBInLkDblVJ9awQQxdhseowlUw1FJUS5NkbK5GOMUq/UnEkWen07YdRe2FtH6emGSRo00nscUnO/HFycasgBeSwinoumtRPqBY29+CeLKDqcZD9uWbrNZSMHYROT/7mA/6Bio8gwL5n43LmCfEkZyelnYfADYb+mNByyGOOFVrRLGrxk1pKkCwL7o3lI9Ap74y2T1FWNxjbvsU4os2TaBtzDIWT1AY6vyfX8iMTnjcS8M3B2Z1z5JJDJlJCNLtEXNWDpaWTw/Sv0dGvU4JuRudSZEhnOoPQVj1B2rfuN++Bv7UOIePxLMdCqMIx7ggAP8A++rAzlsz4c0TD8LBvpWNIr2JESdys+k2yYbdevcYa8DsReLFQfaHTqMcSrdqP8cQMqHy/uw3Jkr2rFqEo74blXAANZ3hobGf8c5MlFydApJ8q9fW+uNbmi748dr6jCBNrgxXlkNHJMszRrEBqDOu7GtgoPwPvxZJxZvuyZiQiJGkOwWt0Neaz+ICvljRs1wiNyDoUntsLGBrjnJSzCtRCAhtHa+/wvvWIcEzZZ5Xu7B6flqWDNxZmMHNmYFnijOh0tT7Db3Q7n6b7Z1nQ8k7kq3iFyNG5IINafUkdPljZJWePNtmpJFjURMqqLqzpqz8r39MZXn8y33qTNIpS3Lp23vrX942T8T64tbGbbZfcG5gTLQSRpG0qK/lEiBWBYWytRNBdNkjrfQYGcrGM1L59KGSRRa0AAW81L8CT8jgi5j5nSaGNgieLY89MrIO4NGmB6V/PFNy7k/Fn0miLLEnpuPy6/XDxxXPAZZNLStxHNvK75JwdXiRP7Eg/wCVh2Yfn9anct8EVQHzQZVddSJ01C6BPeiQa6XXpg0y2VkC6CBKoO2sbH02IP1xWZrlHMSyGV5dRJBIN1sKAG+wA2G/TFZEv7WRik0/ciDlub3jUIqDSuy0ew6DqO3ux2LZeTB3Yg99KrXysE47GeiHg39eXkOOIcu5eVxI8KF/Uj8yOmH14cF2H5YupIx8q2x0cBPavjijEG+I5TV9O38sU3BeLTRO3hb6l37jY9T6n0+eDqXh4N7X+Q/r/DFbwngTazJImiuikg3vZNA9NtrxD5NIVpdv/oEzyTPmhJNbazRNUOgA70AANhWDrhWSXQrACiorbt2xfy8NQj2VI7ggH+OE6Fw6E5JxSS3GoohhXh16YU+EnDIPavDy7/H+OG3agBjyNidxtWAB+I1uf88OPIO3XDWgNZr4/wBR7seiPDEdJZ/zxgn23SE54f3I0B+dt/MY3+vecfPn2z//AOjLd9I//qXDQAlDLqUfLBf9l/HTk847H2HhcEE0LUawSe2ynAVw7oT03xMJHf6fwI/jhtWqBbHsuaaR3kOzOxY/Ekk/mcRw5MyDDmrEbLf8a/Q/6/LDA+qOBymTKwNfWGM7/wCAYkEXis5Sb/csqD/4Kf8AKMWZYdcQMUsvZv8APHkkdb9vXCUa+uHX8oqtvT/XTABDZcIKEdMTHiB3Xp3HphjCAYGPXisYdZBhsjDEVubyII6XgR4/yas5BHl94uzvf136/DbGipHfbCDlyTXT34adAYnleSwJysqsyCwAA3/tBrvRu7HT3YL+D8rwwC0iUE7k7n6E3Q9wwbHh6g3W560TuPfVah7jjw5b3YTHbKmPLADEiKEYniDCmhwCKxssMdiy8EY7ABJ+73VX/r+GHEiH+eHTJtthCy0MAzxpAOmOEmEhfrhSjCAfyxB2PfCJowDhExo4XCupSO/bDAjsPfjyMD5Y98M98evtsOmEB6aJx7FufTDF4Ute8YAJV1uv+vXDjDoR0P5YYWUCwcORTevfDEeOTeMU+27hpXMRy/8AioRfbUlD/lK/Q42qcaT6+mBX7QeX2zuV0JQkRg6XfYEEfMH6gYEB855F+ow+W3xL4xwZsqyl6OqwavYij3374isoNEbj44pMbVbM8LdcN8ORnfYEljsB3PYDHmYkABA3ONI+zjkRmmizBkHgo4cED2yrbAb0NxufdVX0GxJGzcOyQigiiFfo41W/8KgH8xh8rXXC3XT03B74G+fM88WTd4mKvqQBgSCLYA9MSHAQhx2/74XKuMQ/tjM98zOT/wCo/wDXFvwmPPTqXGaljiBoyyzuq36De2PuAOLcK5JUtTpI1HdT16dMekh+oo+vrjPGywHtcXnP+FJiPqZB/DCDlCdo+LyX2EomjH/y1MB9MZ3HydP3bPV6H/hh/IhGxw4q9zjPn4Xm0j15riEsA16FtpZA/lDBlKNups/Q4byWUeaVYo+MOXc0o0ZgWavqXA7YfturJjhyyjqUHXmjR5Guh0APTHqsMYpFxvMkA/eZ9x/4r/1wv+2sz+0z/vX/AK4v02c/qI2fVfXHux2P174xb+2Mz+0z/vX/AK49/tnM/tM/71/64ehi9RGxSRVv1x4Gxjn9tZn9pn/ev/XCDxrM/tM/71/64XpsfqI2cken5Y7A7yZnHfJxs7szEvbMSSakYCyfcMdiaKTCVjthMa4kSCxthjRWEMcPbHatsIVsdIffhAc7YVCaOGbvDgfsMAyRLF0ZcMsvrheUl30np64kzR6evTDEQq9MIK+mHHYdsJOAYy7m8ORHCPjhXiAdNsIB4S15TuD092G5LU0f9fDHJJd491ajRO/Y/wAjgA+bftCZjn80CSamagSSBdNtfTr2xQ5aI1KemmO+nW3Rf+r8sEn2oRFeJ5oEdWRh77jX+eKPh7foc1tv4SD4Dx4yT+QHzxfYRCyws79MfS3JkPh8Pyoqv0CMfiw1fXfHzNEDuACSdhXvx9VZOLRFGh6qiqfkoH8sJgTIM2OjdD+WBv7SoyuTbuNcZB9fOMXwXA99oTkZBxdjXF/zjBHkHwZnqwXcclpMog/4YysTKO1sLc/EtdnAZqwe8LgiSGKHPTwlDGskQHiCWESDVQYKVdd/ZPe96oA6hXHk6fsvJ6edS0t/Ld/Mh8uZiETjx9OkqwBcEqGrylgO2LbMcnPNJI2Wly5iLEqBISQt7A0D2xDHK2XnLDJ51XIryujDqwVfMB3YgdO+A8lo3NEq6ki1NEEGjRHvxwP2qpLY+pjH18jlgnUqVpr9nQXcxeThsMfjRymPMuhMbagp0E6D6EX0PSxio5HP/wCQy3/qf9LYm8Z4pJmOGxNKdTrmipbu1Q7FvU0av0AxC5GH/wCQy3/qf9LYG08ir4FYYSh0eVT5991wN8tctNmYDKJUQIwSmBJJ03tXuxb5HkKSU6RmIg3YMG3+GJ3JXDZospmUlRo3jYtpYf8AlCiOzDbqLHX0wY8U4WuXi1xlrjUvZJJJXzXudrI6DbfHpOTPiFBAFn/s+lhIDzJZFilY48yXIDynSuYiB9GDC/h640zmLKCQWTQ0Hc9sV/3KsxCsSFQGDGgdKqAb83qTtXv9MLWx6EAXEPs+kiIDTxljvQVvzxW8W5PeLLSZjxo2EenUgDBvM4Qddqs41PimQEk6h7Ks5sDawqMQLG49kfTA/wDaFlEjyOZZdY1BFVfLpH6aMnetR9nucGpicEMcgSf7hFt3k/8AufHYb+z4f7hD8ZP/ALnx2E+SlwGq9MePVYarbHhBPXpiRjRY4SPrhDgjHln34Qx1euHBvhuIfTC2JPQYAJCGsSFksaT1PTEBWOJI/wC2GIalXThqrxJzSE7jft88MxsR1wAIcVthtiMe5lt8NnAArV6DCJpKwrXW2GJ9x8sAzLPtl4TrZc6pFqqxSKep3Olh9aN+gxmuSyLuHq9lv477D+fyxqH2lMWaOI+zRY9twaH03+uJnIvKAEAdgdTnUQfS/LXy/MnFdiTPOTCq5uJ5Y7SJwzj4dCR6htJrvWPoeDzi7sevrgD4t9n/AIjh4XCN3sWD6EgUQR+eDLhsJiiSO70KFJ9aHp2wmMsxHtgX+0CBmyhVFZmLx0FBJPmHQDc4LcuQEs+uKPmZ3EVoW12SugEsDpatIFktfSheEuQZlP8AY+Z/Zp/3Un/84I8rkWzMUMU0c8E8KCNJGy8xjkQXoDFVJjZQas7Gr70C1c1nNYps0RSaA0ctsmuSi7FNEb+H4bNZDkqVIGrDvB8zmSd2zZX7tKY/FjlDFtb1q8gUMNguumK6KuycOdTVMvp8s+nmp43TB/hfKfEYHL5eSIEirD9R13DL6+7EN+RcwLaaSNepJGuRvfSopJODLI53MHJTqTmvFEcbBvCl16TGgk8LxEGqQESEL1uttxinzWY4gUmEbZ7UETeRNOmluMxeGh1sU1NIu4LgLteMfu8D0v6z1CbkqTfetxiTgJzGRSHKo6+FmGLNmVMRkuMedVYWFttIB/VOEcD5KzKO6yGNUljMbOklsgJBsCt+lEdwTiyzmfzzFwn3tJPEzLw/ojodPBZYUOkFADKFZfEKnZgQNQw5wPM5/wAeAH70+WbUNU6aZV0rmTG0gVQKcaAbAIKQ2LasN4o3ZnH7U6iONwtb78b7lzyU6PlWiMeY8OLyBp42R5ARqYhDuF81AddsWHFJROBAiudda3KsFRLtrLAWSBpAG+/bAlyZms40mX+8NmwpiP8AxY5t38FTJr8lCpvEC+JVgLpva4LcU4kY2Vo82jGPLlD4bk6lh/TAlQd2ldRTKq+Uk+UNWvB58pOTcnyzR+PSKImBDEsrKoVWbcja9INfE7Y7PTqjx1qDFh0RyCCdLWVUhex3I9kYCjxDiHjAhcx4YzEmpWj6wvNAsRQrdaLc702gSEgY8HE88+SUtHmo5RmX10lyeC8EktoACDoDhUv8caAgN5cAg+zTIpDMDsdiATRojsD2JwD/AGgIZsjKmXgkKJp3EZFnxU8qJWpupJNVt3xHbieZKxKPvq/73DrLwzX4Jyf4jHGAbmW2AGzN5qGHOAcRz/3nLCWPMmPpNrXYa8vBoJNDpIshOkGi7XVYYiJyLE0eSiV1ZGBktWBUj9K53B3G2OxfcWH6Z/8AFjsIEiYvT64VD0+WPcdhDEsNsNS9PnjzHYBnQnD8p2HxGPcdgEITqMPp3+OOx2AB/Knf64ZzXtn4jHY7ABDzHfCWH8f547HYAG5BthMo3+WOx2EMouK5SN2j1ojU22pQa+F9MXUO3h1t06Y7HYYibOPa/wBd8RY/a+WOx2EBPP4f9d8CvOM7JlyyMysJUplJBHnA2I3GPcdikAIDmDNftM/71/648PMGb/aZ/wB6/wDXHuOwyRJ5gzf7VP8AvX/rjv8AaDN/tU/71/649x2AZ3+0Gb/aZ/3r/wBcd/tBm/2mf96/9cdjsAHn+0Gb/ap/3r/1x3+0Gb/ap/3r/wBce47AB5/tBm/2qf8Aev8A1x3+0Gb/AGqf96/9cdjsAHDmDN/tU/71/wCuO/2gzf7VP+9f+uOx2AAv5cmaTLo8jF2Ja2Ykk+dhuTudsdjsdiRn/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3.bp.blogspot.com/-PgUl4x0syYw/TWZZtNZi4PI/AAAAAAAAHns/UFdukLSJYH4/s1600/familia-gran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3520" y="2996952"/>
            <a:ext cx="4314408" cy="267765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55575" y="5686975"/>
            <a:ext cx="8731616" cy="1200329"/>
          </a:xfrm>
          <a:prstGeom prst="rect">
            <a:avLst/>
          </a:prstGeom>
        </p:spPr>
        <p:txBody>
          <a:bodyPr wrap="square">
            <a:spAutoFit/>
          </a:bodyPr>
          <a:lstStyle/>
          <a:p>
            <a:pPr algn="ctr"/>
            <a:r>
              <a:rPr lang="es-CO" sz="2400" b="1" dirty="0">
                <a:solidFill>
                  <a:srgbClr val="FF0000"/>
                </a:solidFill>
              </a:rPr>
              <a:t>Las </a:t>
            </a:r>
            <a:r>
              <a:rPr lang="es-CO" sz="2400" b="1" dirty="0" smtClean="0">
                <a:solidFill>
                  <a:srgbClr val="FF0000"/>
                </a:solidFill>
              </a:rPr>
              <a:t>estadísticas </a:t>
            </a:r>
            <a:r>
              <a:rPr lang="es-CO" sz="2400" b="1" dirty="0">
                <a:solidFill>
                  <a:srgbClr val="FF0000"/>
                </a:solidFill>
              </a:rPr>
              <a:t>muestran que la iglesia está formada </a:t>
            </a:r>
            <a:r>
              <a:rPr lang="es-CO" sz="2400" b="1" dirty="0" smtClean="0">
                <a:solidFill>
                  <a:srgbClr val="FF0000"/>
                </a:solidFill>
              </a:rPr>
              <a:t>aproximadamente un 75% del  genero femenino, </a:t>
            </a:r>
            <a:r>
              <a:rPr lang="es-CO" sz="2400" b="1" dirty="0">
                <a:solidFill>
                  <a:srgbClr val="FF0000"/>
                </a:solidFill>
              </a:rPr>
              <a:t>que son más receptivas al Evangelio.</a:t>
            </a:r>
          </a:p>
        </p:txBody>
      </p:sp>
    </p:spTree>
    <p:extLst>
      <p:ext uri="{BB962C8B-B14F-4D97-AF65-F5344CB8AC3E}">
        <p14:creationId xmlns:p14="http://schemas.microsoft.com/office/powerpoint/2010/main" val="119572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4102"/>
                                        </p:tgtEl>
                                        <p:attrNameLst>
                                          <p:attrName>style.visibility</p:attrName>
                                        </p:attrNameLst>
                                      </p:cBhvr>
                                      <p:to>
                                        <p:strVal val="visible"/>
                                      </p:to>
                                    </p:set>
                                    <p:anim calcmode="lin" valueType="num">
                                      <p:cBhvr>
                                        <p:cTn id="24" dur="500" fill="hold"/>
                                        <p:tgtEl>
                                          <p:spTgt spid="4102"/>
                                        </p:tgtEl>
                                        <p:attrNameLst>
                                          <p:attrName>ppt_w</p:attrName>
                                        </p:attrNameLst>
                                      </p:cBhvr>
                                      <p:tavLst>
                                        <p:tav tm="0">
                                          <p:val>
                                            <p:fltVal val="0"/>
                                          </p:val>
                                        </p:tav>
                                        <p:tav tm="100000">
                                          <p:val>
                                            <p:strVal val="#ppt_w"/>
                                          </p:val>
                                        </p:tav>
                                      </p:tavLst>
                                    </p:anim>
                                    <p:anim calcmode="lin" valueType="num">
                                      <p:cBhvr>
                                        <p:cTn id="25" dur="500" fill="hold"/>
                                        <p:tgtEl>
                                          <p:spTgt spid="4102"/>
                                        </p:tgtEl>
                                        <p:attrNameLst>
                                          <p:attrName>ppt_h</p:attrName>
                                        </p:attrNameLst>
                                      </p:cBhvr>
                                      <p:tavLst>
                                        <p:tav tm="0">
                                          <p:val>
                                            <p:fltVal val="0"/>
                                          </p:val>
                                        </p:tav>
                                        <p:tav tm="100000">
                                          <p:val>
                                            <p:strVal val="#ppt_h"/>
                                          </p:val>
                                        </p:tav>
                                      </p:tavLst>
                                    </p:anim>
                                    <p:animEffect transition="in" filter="fade">
                                      <p:cBhvr>
                                        <p:cTn id="26" dur="500"/>
                                        <p:tgtEl>
                                          <p:spTgt spid="4102"/>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p:spPr>
        <p:txBody>
          <a:bodyPr>
            <a:normAutofit/>
          </a:bodyPr>
          <a:lstStyle/>
          <a:p>
            <a:pPr marL="0" indent="0" algn="ctr">
              <a:buNone/>
            </a:pPr>
            <a:endParaRPr lang="es-CO" dirty="0" smtClean="0"/>
          </a:p>
          <a:p>
            <a:pPr marL="0" indent="0" algn="ctr">
              <a:buNone/>
            </a:pPr>
            <a:r>
              <a:rPr lang="es-CO" dirty="0" smtClean="0"/>
              <a:t>También el texto menciona a los «hermanos de Jesús». </a:t>
            </a:r>
            <a:r>
              <a:rPr lang="es-CO" b="1" i="1" dirty="0" smtClean="0"/>
              <a:t>¿Cómo es que estos que, antes no creían en Jesús, ahora aparecen orando con María y los apóstoles?</a:t>
            </a:r>
          </a:p>
          <a:p>
            <a:endParaRPr lang="es-CO" b="1" dirty="0" smtClean="0"/>
          </a:p>
          <a:p>
            <a:pPr marL="0" indent="0" algn="ctr">
              <a:buNone/>
            </a:pPr>
            <a:r>
              <a:rPr lang="es-CO" dirty="0" smtClean="0"/>
              <a:t>Sus «hermanos» según lo menciona </a:t>
            </a:r>
            <a:r>
              <a:rPr lang="es-CO" dirty="0">
                <a:solidFill>
                  <a:srgbClr val="FF0000"/>
                </a:solidFill>
              </a:rPr>
              <a:t>(Mat.13:55</a:t>
            </a:r>
            <a:r>
              <a:rPr lang="es-CO" dirty="0" smtClean="0">
                <a:solidFill>
                  <a:srgbClr val="FF0000"/>
                </a:solidFill>
              </a:rPr>
              <a:t>)</a:t>
            </a:r>
            <a:r>
              <a:rPr lang="es-CO" dirty="0" smtClean="0"/>
              <a:t>, se llaman</a:t>
            </a:r>
            <a:r>
              <a:rPr lang="es-CO" dirty="0" smtClean="0">
                <a:solidFill>
                  <a:srgbClr val="FF0000"/>
                </a:solidFill>
              </a:rPr>
              <a:t> </a:t>
            </a:r>
            <a:r>
              <a:rPr lang="es-CO" dirty="0" smtClean="0"/>
              <a:t> </a:t>
            </a:r>
            <a:r>
              <a:rPr lang="es-CO" b="1" dirty="0" smtClean="0"/>
              <a:t> </a:t>
            </a:r>
            <a:r>
              <a:rPr lang="es-CO" dirty="0"/>
              <a:t>Jacobo, José, Simón y </a:t>
            </a:r>
            <a:r>
              <a:rPr lang="es-CO" dirty="0" smtClean="0"/>
              <a:t>Judas</a:t>
            </a:r>
            <a:r>
              <a:rPr lang="es-CO" dirty="0"/>
              <a:t>.</a:t>
            </a:r>
            <a:endParaRPr lang="es-CO" dirty="0">
              <a:solidFill>
                <a:srgbClr val="FF0000"/>
              </a:solidFill>
            </a:endParaRPr>
          </a:p>
        </p:txBody>
      </p:sp>
    </p:spTree>
    <p:extLst>
      <p:ext uri="{BB962C8B-B14F-4D97-AF65-F5344CB8AC3E}">
        <p14:creationId xmlns:p14="http://schemas.microsoft.com/office/powerpoint/2010/main" val="410878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016224"/>
          </a:xfrm>
        </p:spPr>
        <p:txBody>
          <a:bodyPr>
            <a:normAutofit fontScale="92500" lnSpcReduction="20000"/>
          </a:bodyPr>
          <a:lstStyle/>
          <a:p>
            <a:pPr marL="0" indent="0">
              <a:buNone/>
            </a:pPr>
            <a:r>
              <a:rPr lang="es-CO" dirty="0"/>
              <a:t>E</a:t>
            </a:r>
            <a:r>
              <a:rPr lang="es-CO" dirty="0" smtClean="0"/>
              <a:t>llos </a:t>
            </a:r>
            <a:r>
              <a:rPr lang="es-CO" dirty="0"/>
              <a:t>se habían distanciado de Jesús. </a:t>
            </a:r>
            <a:r>
              <a:rPr lang="es-CO" dirty="0" smtClean="0"/>
              <a:t>Pero </a:t>
            </a:r>
            <a:r>
              <a:rPr lang="es-CO" dirty="0"/>
              <a:t>las escenas finales de la vida terrenal de Jesús </a:t>
            </a:r>
            <a:r>
              <a:rPr lang="es-CO" dirty="0" smtClean="0"/>
              <a:t>como fue su muerte, resurrección y su ascensión, los </a:t>
            </a:r>
            <a:r>
              <a:rPr lang="es-CO" dirty="0"/>
              <a:t>habían convertido, y ahora formaban parte de sus discípulos</a:t>
            </a:r>
            <a:r>
              <a:rPr lang="es-CO" dirty="0" smtClean="0"/>
              <a:t>.</a:t>
            </a:r>
          </a:p>
        </p:txBody>
      </p:sp>
      <p:sp>
        <p:nvSpPr>
          <p:cNvPr id="2" name="1 Rectángulo"/>
          <p:cNvSpPr/>
          <p:nvPr/>
        </p:nvSpPr>
        <p:spPr>
          <a:xfrm>
            <a:off x="318512" y="2492896"/>
            <a:ext cx="6408712" cy="1846659"/>
          </a:xfrm>
          <a:prstGeom prst="rect">
            <a:avLst/>
          </a:prstGeom>
        </p:spPr>
        <p:txBody>
          <a:bodyPr wrap="square">
            <a:spAutoFit/>
          </a:bodyPr>
          <a:lstStyle/>
          <a:p>
            <a:r>
              <a:rPr lang="es-CO" sz="2400" dirty="0"/>
              <a:t>De Simón y de José no se sabe más nada; pero Jacobo llegó a ser dirigente en la iglesia </a:t>
            </a:r>
            <a:r>
              <a:rPr lang="es-CO" sz="2400" dirty="0">
                <a:solidFill>
                  <a:srgbClr val="FF0000"/>
                </a:solidFill>
              </a:rPr>
              <a:t>(Hechos 15:13). </a:t>
            </a:r>
            <a:r>
              <a:rPr lang="es-CO" sz="2400" dirty="0"/>
              <a:t>Y a la vez fue el autor de la Epístola de Santiago. </a:t>
            </a:r>
          </a:p>
          <a:p>
            <a:endParaRPr lang="es-CO" dirty="0"/>
          </a:p>
        </p:txBody>
      </p:sp>
      <p:sp>
        <p:nvSpPr>
          <p:cNvPr id="4" name="3 Rectángulo"/>
          <p:cNvSpPr/>
          <p:nvPr/>
        </p:nvSpPr>
        <p:spPr>
          <a:xfrm>
            <a:off x="2195736" y="5157192"/>
            <a:ext cx="6804248" cy="1077218"/>
          </a:xfrm>
          <a:prstGeom prst="rect">
            <a:avLst/>
          </a:prstGeom>
        </p:spPr>
        <p:txBody>
          <a:bodyPr wrap="square">
            <a:spAutoFit/>
          </a:bodyPr>
          <a:lstStyle/>
          <a:p>
            <a:r>
              <a:rPr lang="es-CO" sz="3200" dirty="0"/>
              <a:t>Judas fue el autor de la breve epístola que lleva su nombre.</a:t>
            </a:r>
          </a:p>
        </p:txBody>
      </p:sp>
      <p:pic>
        <p:nvPicPr>
          <p:cNvPr id="5122" name="Picture 2" descr="http://t3.gstatic.com/images?q=tbn:ANd9GcRe5bIUw4Ur9aqJDZvl9KjFhNWJ_5RGXZGzlrAyrFVDT1sM3T2gh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2237338"/>
            <a:ext cx="2009775" cy="22764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0.gstatic.com/images?q=tbn:ANd9GcRUno9Slk1tz5lgb6ZVGedEuhqK0-coCkGsIGg3d8rYqXujZzwNf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512" y="4513813"/>
            <a:ext cx="1877224"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767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122"/>
                                        </p:tgtEl>
                                        <p:attrNameLst>
                                          <p:attrName>style.visibility</p:attrName>
                                        </p:attrNameLst>
                                      </p:cBhvr>
                                      <p:to>
                                        <p:strVal val="visible"/>
                                      </p:to>
                                    </p:set>
                                    <p:animEffect transition="in" filter="fade">
                                      <p:cBhvr>
                                        <p:cTn id="19" dur="1000"/>
                                        <p:tgtEl>
                                          <p:spTgt spid="5122"/>
                                        </p:tgtEl>
                                      </p:cBhvr>
                                    </p:animEffect>
                                    <p:anim calcmode="lin" valueType="num">
                                      <p:cBhvr>
                                        <p:cTn id="20" dur="1000" fill="hold"/>
                                        <p:tgtEl>
                                          <p:spTgt spid="5122"/>
                                        </p:tgtEl>
                                        <p:attrNameLst>
                                          <p:attrName>ppt_x</p:attrName>
                                        </p:attrNameLst>
                                      </p:cBhvr>
                                      <p:tavLst>
                                        <p:tav tm="0">
                                          <p:val>
                                            <p:strVal val="#ppt_x"/>
                                          </p:val>
                                        </p:tav>
                                        <p:tav tm="100000">
                                          <p:val>
                                            <p:strVal val="#ppt_x"/>
                                          </p:val>
                                        </p:tav>
                                      </p:tavLst>
                                    </p:anim>
                                    <p:anim calcmode="lin" valueType="num">
                                      <p:cBhvr>
                                        <p:cTn id="21"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nodeType="clickEffect">
                                  <p:stCondLst>
                                    <p:cond delay="0"/>
                                  </p:stCondLst>
                                  <p:childTnLst>
                                    <p:set>
                                      <p:cBhvr>
                                        <p:cTn id="25" dur="1" fill="hold">
                                          <p:stCondLst>
                                            <p:cond delay="0"/>
                                          </p:stCondLst>
                                        </p:cTn>
                                        <p:tgtEl>
                                          <p:spTgt spid="5124"/>
                                        </p:tgtEl>
                                        <p:attrNameLst>
                                          <p:attrName>style.visibility</p:attrName>
                                        </p:attrNameLst>
                                      </p:cBhvr>
                                      <p:to>
                                        <p:strVal val="visible"/>
                                      </p:to>
                                    </p:set>
                                    <p:animEffect transition="in" filter="wipe(down)">
                                      <p:cBhvr>
                                        <p:cTn id="26" dur="580">
                                          <p:stCondLst>
                                            <p:cond delay="0"/>
                                          </p:stCondLst>
                                        </p:cTn>
                                        <p:tgtEl>
                                          <p:spTgt spid="5124"/>
                                        </p:tgtEl>
                                      </p:cBhvr>
                                    </p:animEffect>
                                    <p:anim calcmode="lin" valueType="num">
                                      <p:cBhvr>
                                        <p:cTn id="27" dur="1822" tmFilter="0,0; 0.14,0.36; 0.43,0.73; 0.71,0.91; 1.0,1.0">
                                          <p:stCondLst>
                                            <p:cond delay="0"/>
                                          </p:stCondLst>
                                        </p:cTn>
                                        <p:tgtEl>
                                          <p:spTgt spid="5124"/>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5124"/>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5124"/>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5124"/>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5124"/>
                                        </p:tgtEl>
                                        <p:attrNameLst>
                                          <p:attrName>ppt_y</p:attrName>
                                        </p:attrNameLst>
                                      </p:cBhvr>
                                      <p:tavLst>
                                        <p:tav tm="0" fmla="#ppt_y-sin(pi*$)/81">
                                          <p:val>
                                            <p:fltVal val="0"/>
                                          </p:val>
                                        </p:tav>
                                        <p:tav tm="100000">
                                          <p:val>
                                            <p:fltVal val="1"/>
                                          </p:val>
                                        </p:tav>
                                      </p:tavLst>
                                    </p:anim>
                                    <p:animScale>
                                      <p:cBhvr>
                                        <p:cTn id="32" dur="26">
                                          <p:stCondLst>
                                            <p:cond delay="650"/>
                                          </p:stCondLst>
                                        </p:cTn>
                                        <p:tgtEl>
                                          <p:spTgt spid="5124"/>
                                        </p:tgtEl>
                                      </p:cBhvr>
                                      <p:to x="100000" y="60000"/>
                                    </p:animScale>
                                    <p:animScale>
                                      <p:cBhvr>
                                        <p:cTn id="33" dur="166" decel="50000">
                                          <p:stCondLst>
                                            <p:cond delay="676"/>
                                          </p:stCondLst>
                                        </p:cTn>
                                        <p:tgtEl>
                                          <p:spTgt spid="5124"/>
                                        </p:tgtEl>
                                      </p:cBhvr>
                                      <p:to x="100000" y="100000"/>
                                    </p:animScale>
                                    <p:animScale>
                                      <p:cBhvr>
                                        <p:cTn id="34" dur="26">
                                          <p:stCondLst>
                                            <p:cond delay="1312"/>
                                          </p:stCondLst>
                                        </p:cTn>
                                        <p:tgtEl>
                                          <p:spTgt spid="5124"/>
                                        </p:tgtEl>
                                      </p:cBhvr>
                                      <p:to x="100000" y="80000"/>
                                    </p:animScale>
                                    <p:animScale>
                                      <p:cBhvr>
                                        <p:cTn id="35" dur="166" decel="50000">
                                          <p:stCondLst>
                                            <p:cond delay="1338"/>
                                          </p:stCondLst>
                                        </p:cTn>
                                        <p:tgtEl>
                                          <p:spTgt spid="5124"/>
                                        </p:tgtEl>
                                      </p:cBhvr>
                                      <p:to x="100000" y="100000"/>
                                    </p:animScale>
                                    <p:animScale>
                                      <p:cBhvr>
                                        <p:cTn id="36" dur="26">
                                          <p:stCondLst>
                                            <p:cond delay="1642"/>
                                          </p:stCondLst>
                                        </p:cTn>
                                        <p:tgtEl>
                                          <p:spTgt spid="5124"/>
                                        </p:tgtEl>
                                      </p:cBhvr>
                                      <p:to x="100000" y="90000"/>
                                    </p:animScale>
                                    <p:animScale>
                                      <p:cBhvr>
                                        <p:cTn id="37" dur="166" decel="50000">
                                          <p:stCondLst>
                                            <p:cond delay="1668"/>
                                          </p:stCondLst>
                                        </p:cTn>
                                        <p:tgtEl>
                                          <p:spTgt spid="5124"/>
                                        </p:tgtEl>
                                      </p:cBhvr>
                                      <p:to x="100000" y="100000"/>
                                    </p:animScale>
                                    <p:animScale>
                                      <p:cBhvr>
                                        <p:cTn id="38" dur="26">
                                          <p:stCondLst>
                                            <p:cond delay="1808"/>
                                          </p:stCondLst>
                                        </p:cTn>
                                        <p:tgtEl>
                                          <p:spTgt spid="5124"/>
                                        </p:tgtEl>
                                      </p:cBhvr>
                                      <p:to x="100000" y="95000"/>
                                    </p:animScale>
                                    <p:animScale>
                                      <p:cBhvr>
                                        <p:cTn id="39" dur="166" decel="50000">
                                          <p:stCondLst>
                                            <p:cond delay="1834"/>
                                          </p:stCondLst>
                                        </p:cTn>
                                        <p:tgtEl>
                                          <p:spTgt spid="5124"/>
                                        </p:tgtEl>
                                      </p:cBhvr>
                                      <p:to x="100000" y="100000"/>
                                    </p:animScale>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1000" fill="hold"/>
                                        <p:tgtEl>
                                          <p:spTgt spid="4"/>
                                        </p:tgtEl>
                                        <p:attrNameLst>
                                          <p:attrName>ppt_w</p:attrName>
                                        </p:attrNameLst>
                                      </p:cBhvr>
                                      <p:tavLst>
                                        <p:tav tm="0">
                                          <p:val>
                                            <p:fltVal val="0"/>
                                          </p:val>
                                        </p:tav>
                                        <p:tav tm="100000">
                                          <p:val>
                                            <p:strVal val="#ppt_w"/>
                                          </p:val>
                                        </p:tav>
                                      </p:tavLst>
                                    </p:anim>
                                    <p:anim calcmode="lin" valueType="num">
                                      <p:cBhvr>
                                        <p:cTn id="45" dur="1000" fill="hold"/>
                                        <p:tgtEl>
                                          <p:spTgt spid="4"/>
                                        </p:tgtEl>
                                        <p:attrNameLst>
                                          <p:attrName>ppt_h</p:attrName>
                                        </p:attrNameLst>
                                      </p:cBhvr>
                                      <p:tavLst>
                                        <p:tav tm="0">
                                          <p:val>
                                            <p:fltVal val="0"/>
                                          </p:val>
                                        </p:tav>
                                        <p:tav tm="100000">
                                          <p:val>
                                            <p:strVal val="#ppt_h"/>
                                          </p:val>
                                        </p:tav>
                                      </p:tavLst>
                                    </p:anim>
                                    <p:anim calcmode="lin" valueType="num">
                                      <p:cBhvr>
                                        <p:cTn id="46" dur="1000" fill="hold"/>
                                        <p:tgtEl>
                                          <p:spTgt spid="4"/>
                                        </p:tgtEl>
                                        <p:attrNameLst>
                                          <p:attrName>style.rotation</p:attrName>
                                        </p:attrNameLst>
                                      </p:cBhvr>
                                      <p:tavLst>
                                        <p:tav tm="0">
                                          <p:val>
                                            <p:fltVal val="90"/>
                                          </p:val>
                                        </p:tav>
                                        <p:tav tm="100000">
                                          <p:val>
                                            <p:fltVal val="0"/>
                                          </p:val>
                                        </p:tav>
                                      </p:tavLst>
                                    </p:anim>
                                    <p:animEffect transition="in" filter="fade">
                                      <p:cBhvr>
                                        <p:cTn id="4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blipFill>
            <a:blip r:embed="rId2"/>
            <a:tile tx="0" ty="0" sx="100000" sy="100000" flip="none" algn="tl"/>
          </a:blipFill>
        </p:spPr>
        <p:txBody>
          <a:bodyPr>
            <a:normAutofit fontScale="92500" lnSpcReduction="10000"/>
          </a:bodyPr>
          <a:lstStyle/>
          <a:p>
            <a:pPr marL="0" indent="0" algn="ctr">
              <a:buNone/>
            </a:pPr>
            <a:r>
              <a:rPr lang="es-CO" dirty="0" smtClean="0"/>
              <a:t>De esta forma, lentamente, a través de la afluencia que ejerció la virgen María en su hogar durante treinta y cinco años, y bajo la convicción que produjo en ellos la muerte y resurrección de Jesús, ellos no pudieron resistir más, y se unieron al grupo que encontramos en </a:t>
            </a:r>
            <a:r>
              <a:rPr lang="es-CO" dirty="0" smtClean="0">
                <a:solidFill>
                  <a:srgbClr val="FF0000"/>
                </a:solidFill>
              </a:rPr>
              <a:t>(Hechos 1:14)</a:t>
            </a:r>
            <a:r>
              <a:rPr lang="es-CO" dirty="0" smtClean="0"/>
              <a:t> que dice:</a:t>
            </a:r>
            <a:r>
              <a:rPr lang="es-CO" b="1" baseline="30000" dirty="0" smtClean="0"/>
              <a:t> «</a:t>
            </a:r>
            <a:r>
              <a:rPr lang="es-CO" i="1" dirty="0" smtClean="0"/>
              <a:t>Todos </a:t>
            </a:r>
            <a:r>
              <a:rPr lang="es-CO" i="1" dirty="0"/>
              <a:t>éstos perseveraban unánimes en oración y ruego, con las mujeres,</a:t>
            </a:r>
            <a:r>
              <a:rPr lang="es-CO" i="1" u="sng" dirty="0"/>
              <a:t> y con María la madre de </a:t>
            </a:r>
            <a:r>
              <a:rPr lang="es-CO" i="1" u="sng" dirty="0" smtClean="0"/>
              <a:t>Jesús»</a:t>
            </a:r>
            <a:r>
              <a:rPr lang="es-CO" dirty="0"/>
              <a:t>.</a:t>
            </a:r>
            <a:r>
              <a:rPr lang="es-CO" dirty="0" smtClean="0"/>
              <a:t> </a:t>
            </a:r>
          </a:p>
          <a:p>
            <a:pPr marL="0" indent="0" algn="ctr">
              <a:buNone/>
            </a:pPr>
            <a:endParaRPr lang="es-CO" dirty="0"/>
          </a:p>
          <a:p>
            <a:pPr marL="0" indent="0" algn="ctr">
              <a:buNone/>
            </a:pPr>
            <a:r>
              <a:rPr lang="es-CO" dirty="0" smtClean="0"/>
              <a:t>No debemos perder de vista que, la virgen María es un instrumento que nos conduce a Cristo, cuando ella dice: «Haced todo lo que os diga». ¡Y no podemos hacer menos que obedecer su consejo! Amen.</a:t>
            </a:r>
            <a:endParaRPr lang="es-CO" dirty="0"/>
          </a:p>
        </p:txBody>
      </p:sp>
    </p:spTree>
    <p:extLst>
      <p:ext uri="{BB962C8B-B14F-4D97-AF65-F5344CB8AC3E}">
        <p14:creationId xmlns:p14="http://schemas.microsoft.com/office/powerpoint/2010/main" val="3916573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918</TotalTime>
  <Words>1685</Words>
  <Application>Microsoft Office PowerPoint</Application>
  <PresentationFormat>Presentación en pantalla (4:3)</PresentationFormat>
  <Paragraphs>71</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Tema N°6. La virgen María era una mujer de oración.</vt:lpstr>
      <vt:lpstr>Presentación de PowerPoint</vt:lpstr>
      <vt:lpstr>¿Qué estaba haciendo María cuando el ángel la visitó?</vt:lpstr>
      <vt:lpstr>¿Qué estaba haciendo María más de treinta y cuatro años después?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Fueron bautizados por inmersión posiblemente en el rio Jordán</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 María era una mujer de oración Hechos 1:12-14.</dc:title>
  <dc:creator>FAMILIA FIERRO CH</dc:creator>
  <cp:lastModifiedBy>FAMILIA FIERRO CH</cp:lastModifiedBy>
  <cp:revision>94</cp:revision>
  <dcterms:created xsi:type="dcterms:W3CDTF">2013-02-24T19:27:07Z</dcterms:created>
  <dcterms:modified xsi:type="dcterms:W3CDTF">2013-03-15T07:25:38Z</dcterms:modified>
</cp:coreProperties>
</file>